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259" r:id="rId2"/>
    <p:sldId id="944" r:id="rId3"/>
    <p:sldId id="257" r:id="rId4"/>
    <p:sldId id="928" r:id="rId5"/>
    <p:sldId id="946" r:id="rId6"/>
    <p:sldId id="930" r:id="rId7"/>
    <p:sldId id="948" r:id="rId8"/>
    <p:sldId id="947" r:id="rId9"/>
    <p:sldId id="949" r:id="rId10"/>
    <p:sldId id="932" r:id="rId11"/>
    <p:sldId id="265" r:id="rId12"/>
    <p:sldId id="937" r:id="rId13"/>
    <p:sldId id="950" r:id="rId14"/>
    <p:sldId id="933" r:id="rId15"/>
    <p:sldId id="951" r:id="rId16"/>
    <p:sldId id="952" r:id="rId17"/>
    <p:sldId id="953" r:id="rId18"/>
    <p:sldId id="954" r:id="rId19"/>
    <p:sldId id="956" r:id="rId20"/>
    <p:sldId id="955" r:id="rId21"/>
    <p:sldId id="291" r:id="rId22"/>
    <p:sldId id="957" r:id="rId23"/>
    <p:sldId id="958" r:id="rId24"/>
    <p:sldId id="959" r:id="rId25"/>
    <p:sldId id="960" r:id="rId26"/>
    <p:sldId id="961" r:id="rId27"/>
    <p:sldId id="962" r:id="rId28"/>
    <p:sldId id="963" r:id="rId29"/>
    <p:sldId id="964" r:id="rId30"/>
    <p:sldId id="966" r:id="rId31"/>
    <p:sldId id="967" r:id="rId32"/>
    <p:sldId id="968" r:id="rId33"/>
    <p:sldId id="969" r:id="rId34"/>
    <p:sldId id="970" r:id="rId35"/>
    <p:sldId id="971" r:id="rId36"/>
    <p:sldId id="972" r:id="rId37"/>
    <p:sldId id="976" r:id="rId38"/>
    <p:sldId id="268" r:id="rId39"/>
    <p:sldId id="975" r:id="rId40"/>
    <p:sldId id="977" r:id="rId41"/>
    <p:sldId id="978" r:id="rId42"/>
    <p:sldId id="979" r:id="rId43"/>
    <p:sldId id="980" r:id="rId44"/>
    <p:sldId id="983" r:id="rId45"/>
    <p:sldId id="984" r:id="rId46"/>
    <p:sldId id="985" r:id="rId47"/>
    <p:sldId id="990" r:id="rId48"/>
    <p:sldId id="387" r:id="rId49"/>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70EC"/>
    <a:srgbClr val="00A4FF"/>
    <a:srgbClr val="BB4BF3"/>
    <a:srgbClr val="7C3ACE"/>
    <a:srgbClr val="C598EC"/>
    <a:srgbClr val="D552DC"/>
    <a:srgbClr val="CC07CD"/>
    <a:srgbClr val="AA76DB"/>
    <a:srgbClr val="AB98FF"/>
    <a:srgbClr val="8072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8" autoAdjust="0"/>
    <p:restoredTop sz="96860"/>
  </p:normalViewPr>
  <p:slideViewPr>
    <p:cSldViewPr snapToGrid="0" snapToObjects="1" showGuides="1">
      <p:cViewPr>
        <p:scale>
          <a:sx n="114" d="100"/>
          <a:sy n="114" d="100"/>
        </p:scale>
        <p:origin x="-832" y="45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4" d="100"/>
          <a:sy n="114" d="100"/>
        </p:scale>
        <p:origin x="426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05DDD-57FE-1A4C-AA53-D041B1482D82}" type="datetimeFigureOut">
              <a:t>18/02/2023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9A100D-14B5-3F44-8E73-5EDF339BB9A9}" type="slidenum">
              <a:t>‹#›</a:t>
            </a:fld>
            <a:endParaRPr lang="en-LT"/>
          </a:p>
        </p:txBody>
      </p:sp>
    </p:spTree>
    <p:extLst>
      <p:ext uri="{BB962C8B-B14F-4D97-AF65-F5344CB8AC3E}">
        <p14:creationId xmlns:p14="http://schemas.microsoft.com/office/powerpoint/2010/main" val="1732787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C3707-7095-814B-9068-7319874AB8CA}" type="slidenum">
              <a:rPr lang="en-US" smtClean="0"/>
              <a:t>12</a:t>
            </a:fld>
            <a:endParaRPr lang="en-US"/>
          </a:p>
        </p:txBody>
      </p:sp>
    </p:spTree>
    <p:extLst>
      <p:ext uri="{BB962C8B-B14F-4D97-AF65-F5344CB8AC3E}">
        <p14:creationId xmlns:p14="http://schemas.microsoft.com/office/powerpoint/2010/main" val="385337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BC3707-7095-814B-9068-7319874AB8CA}" type="slidenum">
              <a:rPr lang="en-US" smtClean="0"/>
              <a:t>13</a:t>
            </a:fld>
            <a:endParaRPr lang="en-US"/>
          </a:p>
        </p:txBody>
      </p:sp>
    </p:spTree>
    <p:extLst>
      <p:ext uri="{BB962C8B-B14F-4D97-AF65-F5344CB8AC3E}">
        <p14:creationId xmlns:p14="http://schemas.microsoft.com/office/powerpoint/2010/main" val="387272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credits: https://unsplash.com/photos/9xCvw544PWQ</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D0DF6B-DD6C-8B4F-808E-8B4207D774E1}" type="slidenum">
              <a:rPr kumimoji="0" lang="en-LT"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L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289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Purple Blank">
    <p:bg>
      <p:bgPr>
        <a:gradFill>
          <a:gsLst>
            <a:gs pos="100000">
              <a:srgbClr val="8C00B9"/>
            </a:gs>
            <a:gs pos="0">
              <a:srgbClr val="5D00A6"/>
            </a:gs>
          </a:gsLst>
          <a:lin ang="0" scaled="1"/>
        </a:gra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7F1A87D5-F62C-401E-B34A-63B32A5EE9F9}"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p:txBody>
          <a:bodyPr/>
          <a:lstStyle/>
          <a:p>
            <a:fld id="{7377389A-639A-4987-85B0-98193EECDCEE}" type="slidenum">
              <a:rPr lang="en-US" smtClean="0"/>
              <a:t>‹#›</a:t>
            </a:fld>
            <a:endParaRPr lang="en-US"/>
          </a:p>
        </p:txBody>
      </p:sp>
    </p:spTree>
    <p:extLst>
      <p:ext uri="{BB962C8B-B14F-4D97-AF65-F5344CB8AC3E}">
        <p14:creationId xmlns:p14="http://schemas.microsoft.com/office/powerpoint/2010/main" val="352876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Pastel">
    <p:bg>
      <p:bgPr>
        <a:blipFill dpi="0" rotWithShape="1">
          <a:blip r:embed="rId2">
            <a:lum/>
            <a:extLst>
              <a:ext uri="{BEBA8EAE-BF5A-486C-A8C5-ECC9F3942E4B}">
                <a14:imgProps xmlns:a14="http://schemas.microsoft.com/office/drawing/2010/main">
                  <a14:imgLayer r:embed="rId3">
                    <a14:imgEffect>
                      <a14:artisticBlur radius="75"/>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C30D11CA-7FAE-BE18-2BDC-8A33AE1BE5B2}"/>
              </a:ext>
            </a:extLst>
          </p:cNvPr>
          <p:cNvPicPr>
            <a:picLocks noChangeAspect="1"/>
          </p:cNvPicPr>
          <p:nvPr userDrawn="1"/>
        </p:nvPicPr>
        <p:blipFill rotWithShape="1">
          <a:blip r:embed="rId4"/>
          <a:srcRect t="12206" r="2353" b="14558"/>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1D319858-4B4B-4F4B-A1F0-9886678EE182}"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58800" cy="153888"/>
          </a:xfrm>
          <a:noFill/>
        </p:spPr>
        <p:txBody>
          <a:bodyPr vert="horz" wrap="square" lIns="36000" tIns="0" rIns="0" bIns="0" rtlCol="0" anchor="ctr">
            <a:spAutoFit/>
          </a:bodyPr>
          <a:lstStyle>
            <a:lvl1pPr>
              <a:defRPr kumimoji="0" lang="en-US" sz="1000" b="1" i="0" u="none" strike="noStrike" cap="none" spc="300" normalizeH="0" baseline="0" smtClean="0">
                <a:ln>
                  <a:noFill/>
                </a:ln>
                <a:solidFill>
                  <a:prstClr val="white"/>
                </a:solidFill>
                <a:effectLst/>
                <a:uLnTx/>
                <a:uFillTx/>
                <a:latin typeface="Montserrat" pitchFamily="2" charset="77"/>
              </a:defRPr>
            </a:lvl1pPr>
          </a:lstStyle>
          <a:p>
            <a:pPr algn="ctr"/>
            <a:fld id="{7377389A-639A-4987-85B0-98193EECDCEE}" type="slidenum">
              <a:rPr lang="en-LT"/>
              <a:pPr algn="ctr"/>
              <a:t>‹#›</a:t>
            </a:fld>
            <a:endParaRPr lang="en-LT"/>
          </a:p>
        </p:txBody>
      </p:sp>
    </p:spTree>
    <p:extLst>
      <p:ext uri="{BB962C8B-B14F-4D97-AF65-F5344CB8AC3E}">
        <p14:creationId xmlns:p14="http://schemas.microsoft.com/office/powerpoint/2010/main" val="5640710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 Floral">
    <p:bg>
      <p:bgPr>
        <a:solidFill>
          <a:schemeClr val="bg1"/>
        </a:solidFill>
        <a:effectLst/>
      </p:bgPr>
    </p:bg>
    <p:spTree>
      <p:nvGrpSpPr>
        <p:cNvPr id="1" name=""/>
        <p:cNvGrpSpPr/>
        <p:nvPr/>
      </p:nvGrpSpPr>
      <p:grpSpPr>
        <a:xfrm>
          <a:off x="0" y="0"/>
          <a:ext cx="0" cy="0"/>
          <a:chOff x="0" y="0"/>
          <a:chExt cx="0" cy="0"/>
        </a:xfrm>
      </p:grpSpPr>
      <p:pic>
        <p:nvPicPr>
          <p:cNvPr id="8" name="Picture 2" descr="green leaf plant during daytime">
            <a:extLst>
              <a:ext uri="{FF2B5EF4-FFF2-40B4-BE49-F238E27FC236}">
                <a16:creationId xmlns:a16="http://schemas.microsoft.com/office/drawing/2014/main" id="{A0A9E42C-CEB3-3D92-55D6-B15C6EADEF37}"/>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val="0"/>
              </a:ext>
            </a:extLst>
          </a:blip>
          <a:srcRect/>
          <a:stretch>
            <a:fillRect/>
          </a:stretch>
        </p:blipFill>
        <p:spPr bwMode="auto">
          <a:xfrm flipH="1">
            <a:off x="-2" y="1005818"/>
            <a:ext cx="7802907" cy="585218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1D319858-4B4B-4F4B-A1F0-9886678EE182}"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6" name="Rounded rectangle: Create">
            <a:extLst>
              <a:ext uri="{FF2B5EF4-FFF2-40B4-BE49-F238E27FC236}">
                <a16:creationId xmlns:a16="http://schemas.microsoft.com/office/drawing/2014/main" id="{EDA6BA5A-281B-BC12-C26A-E05971BF571A}"/>
              </a:ext>
            </a:extLst>
          </p:cNvPr>
          <p:cNvSpPr/>
          <p:nvPr userDrawn="1"/>
        </p:nvSpPr>
        <p:spPr>
          <a:xfrm>
            <a:off x="327998" y="6249599"/>
            <a:ext cx="360000" cy="360000"/>
          </a:xfrm>
          <a:prstGeom prst="ellipse">
            <a:avLst/>
          </a:prstGeom>
          <a:noFill/>
          <a:ln>
            <a:solidFill>
              <a:schemeClr val="bg1"/>
            </a:solidFill>
          </a:ln>
          <a:effectLst>
            <a:innerShdw blurRad="190500">
              <a:schemeClr val="bg1"/>
            </a:innerShdw>
          </a:effectLst>
        </p:spPr>
        <p:txBody>
          <a:bodyPr wrap="square" lIns="0" tIns="0" rIns="0" bIns="0" rtlCol="0" anchor="ctr">
            <a:noAutofit/>
          </a:bodyPr>
          <a:lstStyle/>
          <a:p>
            <a:pPr lvl="0" algn="ctr"/>
            <a:endParaRPr lang="lt-LT" sz="1400" b="1" spc="300" dirty="0">
              <a:solidFill>
                <a:schemeClr val="bg1"/>
              </a:solidFill>
              <a:latin typeface="Montserrat ExtraBold" pitchFamily="2" charset="77"/>
            </a:endParaRPr>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58800" cy="153888"/>
          </a:xfrm>
          <a:noFill/>
        </p:spPr>
        <p:txBody>
          <a:bodyPr vert="horz" wrap="square" lIns="36000" tIns="0" rIns="0" bIns="0" rtlCol="0" anchor="ctr">
            <a:spAutoFit/>
          </a:bodyPr>
          <a:lstStyle>
            <a:lvl1pPr>
              <a:defRPr kumimoji="0" lang="en-US" sz="1000" b="1" i="0" u="none" strike="noStrike" cap="none" spc="300" normalizeH="0" baseline="0" smtClean="0">
                <a:ln>
                  <a:noFill/>
                </a:ln>
                <a:solidFill>
                  <a:prstClr val="white"/>
                </a:solidFill>
                <a:effectLst/>
                <a:uLnTx/>
                <a:uFillTx/>
                <a:latin typeface="Montserrat" pitchFamily="2" charset="77"/>
              </a:defRPr>
            </a:lvl1pPr>
          </a:lstStyle>
          <a:p>
            <a:pPr algn="ctr"/>
            <a:fld id="{7377389A-639A-4987-85B0-98193EECDCEE}" type="slidenum">
              <a:rPr lang="en-LT"/>
              <a:pPr algn="ctr"/>
              <a:t>‹#›</a:t>
            </a:fld>
            <a:endParaRPr lang="en-LT"/>
          </a:p>
        </p:txBody>
      </p:sp>
    </p:spTree>
    <p:extLst>
      <p:ext uri="{BB962C8B-B14F-4D97-AF65-F5344CB8AC3E}">
        <p14:creationId xmlns:p14="http://schemas.microsoft.com/office/powerpoint/2010/main" val="443941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White Blu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1D319858-4B4B-4F4B-A1F0-9886678EE182}"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6" name="Rounded rectangle: Create">
            <a:extLst>
              <a:ext uri="{FF2B5EF4-FFF2-40B4-BE49-F238E27FC236}">
                <a16:creationId xmlns:a16="http://schemas.microsoft.com/office/drawing/2014/main" id="{EDA6BA5A-281B-BC12-C26A-E05971BF571A}"/>
              </a:ext>
            </a:extLst>
          </p:cNvPr>
          <p:cNvSpPr/>
          <p:nvPr userDrawn="1"/>
        </p:nvSpPr>
        <p:spPr>
          <a:xfrm>
            <a:off x="327998" y="6249599"/>
            <a:ext cx="360000" cy="360000"/>
          </a:xfrm>
          <a:prstGeom prst="ellipse">
            <a:avLst/>
          </a:prstGeom>
          <a:noFill/>
          <a:ln>
            <a:solidFill>
              <a:srgbClr val="2848ED"/>
            </a:solidFill>
          </a:ln>
          <a:effectLst>
            <a:innerShdw blurRad="190500">
              <a:schemeClr val="bg1"/>
            </a:innerShdw>
          </a:effectLst>
        </p:spPr>
        <p:txBody>
          <a:bodyPr wrap="square" lIns="0" tIns="0" rIns="0" bIns="0" rtlCol="0" anchor="ctr">
            <a:noAutofit/>
          </a:bodyPr>
          <a:lstStyle/>
          <a:p>
            <a:pPr lvl="0" algn="ctr"/>
            <a:endParaRPr lang="lt-LT" sz="1400" b="1" spc="300" dirty="0">
              <a:solidFill>
                <a:schemeClr val="bg1"/>
              </a:solidFill>
              <a:latin typeface="Montserrat ExtraBold" pitchFamily="2" charset="77"/>
            </a:endParaRPr>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58800" cy="153888"/>
          </a:xfrm>
          <a:noFill/>
        </p:spPr>
        <p:txBody>
          <a:bodyPr vert="horz" wrap="square" lIns="36000" tIns="0" rIns="0" bIns="0" rtlCol="0" anchor="ctr">
            <a:spAutoFit/>
          </a:bodyPr>
          <a:lstStyle>
            <a:lvl1pPr>
              <a:defRPr kumimoji="0" lang="en-US" sz="1000" b="1" i="0" u="none" strike="noStrike" cap="none" spc="300" normalizeH="0" baseline="0" smtClean="0">
                <a:ln>
                  <a:noFill/>
                </a:ln>
                <a:solidFill>
                  <a:srgbClr val="2848ED"/>
                </a:solidFill>
                <a:effectLst/>
                <a:uLnTx/>
                <a:uFillTx/>
                <a:latin typeface="Montserrat" pitchFamily="2" charset="77"/>
              </a:defRPr>
            </a:lvl1pPr>
          </a:lstStyle>
          <a:p>
            <a:pPr algn="ctr"/>
            <a:fld id="{7377389A-639A-4987-85B0-98193EECDCEE}" type="slidenum">
              <a:rPr lang="en-LT"/>
              <a:pPr algn="ctr"/>
              <a:t>‹#›</a:t>
            </a:fld>
            <a:endParaRPr lang="en-LT"/>
          </a:p>
        </p:txBody>
      </p:sp>
    </p:spTree>
    <p:extLst>
      <p:ext uri="{BB962C8B-B14F-4D97-AF65-F5344CB8AC3E}">
        <p14:creationId xmlns:p14="http://schemas.microsoft.com/office/powerpoint/2010/main" val="1465868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1D319858-4B4B-4F4B-A1F0-9886678EE182}"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6" name="Rounded rectangle: Create">
            <a:extLst>
              <a:ext uri="{FF2B5EF4-FFF2-40B4-BE49-F238E27FC236}">
                <a16:creationId xmlns:a16="http://schemas.microsoft.com/office/drawing/2014/main" id="{EDA6BA5A-281B-BC12-C26A-E05971BF571A}"/>
              </a:ext>
            </a:extLst>
          </p:cNvPr>
          <p:cNvSpPr/>
          <p:nvPr userDrawn="1"/>
        </p:nvSpPr>
        <p:spPr>
          <a:xfrm>
            <a:off x="327998" y="6249599"/>
            <a:ext cx="360000" cy="360000"/>
          </a:xfrm>
          <a:prstGeom prst="ellipse">
            <a:avLst/>
          </a:prstGeom>
          <a:noFill/>
          <a:ln>
            <a:solidFill>
              <a:schemeClr val="bg1"/>
            </a:solidFill>
          </a:ln>
          <a:effectLst>
            <a:innerShdw blurRad="190500">
              <a:schemeClr val="bg1"/>
            </a:innerShdw>
          </a:effectLst>
        </p:spPr>
        <p:txBody>
          <a:bodyPr wrap="square" lIns="0" tIns="0" rIns="0" bIns="0" rtlCol="0" anchor="ctr">
            <a:noAutofit/>
          </a:bodyPr>
          <a:lstStyle/>
          <a:p>
            <a:pPr lvl="0" algn="ctr"/>
            <a:endParaRPr lang="lt-LT" sz="1400" b="1" spc="300" dirty="0">
              <a:solidFill>
                <a:schemeClr val="bg1"/>
              </a:solidFill>
              <a:latin typeface="Montserrat ExtraBold" pitchFamily="2" charset="77"/>
            </a:endParaRPr>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58800" cy="153888"/>
          </a:xfrm>
          <a:noFill/>
        </p:spPr>
        <p:txBody>
          <a:bodyPr vert="horz" wrap="square" lIns="36000" tIns="0" rIns="0" bIns="0" rtlCol="0" anchor="ctr">
            <a:spAutoFit/>
          </a:bodyPr>
          <a:lstStyle>
            <a:lvl1pPr>
              <a:defRPr kumimoji="0" lang="en-US" sz="1000" b="1" i="0" u="none" strike="noStrike" cap="none" spc="300" normalizeH="0" baseline="0" smtClean="0">
                <a:ln>
                  <a:noFill/>
                </a:ln>
                <a:solidFill>
                  <a:prstClr val="white"/>
                </a:solidFill>
                <a:effectLst/>
                <a:uLnTx/>
                <a:uFillTx/>
                <a:latin typeface="Montserrat" pitchFamily="2" charset="77"/>
              </a:defRPr>
            </a:lvl1pPr>
          </a:lstStyle>
          <a:p>
            <a:pPr algn="ctr"/>
            <a:fld id="{7377389A-639A-4987-85B0-98193EECDCEE}" type="slidenum">
              <a:rPr lang="en-LT"/>
              <a:pPr algn="ctr"/>
              <a:t>‹#›</a:t>
            </a:fld>
            <a:endParaRPr lang="en-LT"/>
          </a:p>
        </p:txBody>
      </p:sp>
    </p:spTree>
    <p:extLst>
      <p:ext uri="{BB962C8B-B14F-4D97-AF65-F5344CB8AC3E}">
        <p14:creationId xmlns:p14="http://schemas.microsoft.com/office/powerpoint/2010/main" val="42530247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5747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424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82D3F-C953-448F-BDA0-DBF84F523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044DF813-4F8D-473A-95A7-B8EDEE24B0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69A3D65-EC1C-4043-9E4F-BC9C05D63F18}"/>
              </a:ext>
            </a:extLst>
          </p:cNvPr>
          <p:cNvSpPr>
            <a:spLocks noGrp="1"/>
          </p:cNvSpPr>
          <p:nvPr>
            <p:ph type="dt" sz="half" idx="10"/>
          </p:nvPr>
        </p:nvSpPr>
        <p:spPr/>
        <p:txBody>
          <a:bodyPr/>
          <a:lstStyle/>
          <a:p>
            <a:fld id="{3D000C4C-D402-4CF4-AA7F-5B25FD8FDD91}" type="datetimeFigureOut">
              <a:rPr lang="en-PH" smtClean="0"/>
              <a:t>2/18/23</a:t>
            </a:fld>
            <a:endParaRPr lang="en-PH"/>
          </a:p>
        </p:txBody>
      </p:sp>
      <p:sp>
        <p:nvSpPr>
          <p:cNvPr id="5" name="Footer Placeholder 4">
            <a:extLst>
              <a:ext uri="{FF2B5EF4-FFF2-40B4-BE49-F238E27FC236}">
                <a16:creationId xmlns:a16="http://schemas.microsoft.com/office/drawing/2014/main" id="{967C68D7-6099-499D-8B65-1A280F9DBA1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EC5A3D5-B9F7-4FF9-87FF-CC08D0AF3609}"/>
              </a:ext>
            </a:extLst>
          </p:cNvPr>
          <p:cNvSpPr>
            <a:spLocks noGrp="1"/>
          </p:cNvSpPr>
          <p:nvPr>
            <p:ph type="sldNum" sz="quarter" idx="12"/>
          </p:nvPr>
        </p:nvSpPr>
        <p:spPr/>
        <p:txBody>
          <a:bodyPr/>
          <a:lstStyle/>
          <a:p>
            <a:fld id="{22D8BCA9-0E23-4DBC-A5B2-23B529E17AA9}" type="slidenum">
              <a:rPr lang="en-PH" smtClean="0"/>
              <a:t>‹#›</a:t>
            </a:fld>
            <a:endParaRPr lang="en-PH"/>
          </a:p>
        </p:txBody>
      </p:sp>
    </p:spTree>
    <p:extLst>
      <p:ext uri="{BB962C8B-B14F-4D97-AF65-F5344CB8AC3E}">
        <p14:creationId xmlns:p14="http://schemas.microsoft.com/office/powerpoint/2010/main" val="1703341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Purple 1">
    <p:bg>
      <p:bgPr>
        <a:blipFill dpi="0" rotWithShape="1">
          <a:blip r:embed="rId2">
            <a:lum/>
            <a:extLst>
              <a:ext uri="{BEBA8EAE-BF5A-486C-A8C5-ECC9F3942E4B}">
                <a14:imgProps xmlns:a14="http://schemas.microsoft.com/office/drawing/2010/main">
                  <a14:imgLayer r:embed="rId3">
                    <a14:imgEffect>
                      <a14:artisticBlur radius="75"/>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7F1A87D5-F62C-401E-B34A-63B32A5EE9F9}"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p:txBody>
          <a:bodyPr/>
          <a:lstStyle/>
          <a:p>
            <a:fld id="{7377389A-639A-4987-85B0-98193EECDCEE}" type="slidenum">
              <a:rPr lang="en-US" smtClean="0"/>
              <a:t>‹#›</a:t>
            </a:fld>
            <a:endParaRPr lang="en-US"/>
          </a:p>
        </p:txBody>
      </p:sp>
      <p:pic>
        <p:nvPicPr>
          <p:cNvPr id="7" name="Picture 6" descr="Background pattern&#10;&#10;Description automatically generated">
            <a:extLst>
              <a:ext uri="{FF2B5EF4-FFF2-40B4-BE49-F238E27FC236}">
                <a16:creationId xmlns:a16="http://schemas.microsoft.com/office/drawing/2014/main" id="{923A2025-40EC-E512-BAC9-924C43200276}"/>
              </a:ext>
            </a:extLst>
          </p:cNvPr>
          <p:cNvPicPr>
            <a:picLocks noChangeAspect="1"/>
          </p:cNvPicPr>
          <p:nvPr userDrawn="1"/>
        </p:nvPicPr>
        <p:blipFill rotWithShape="1">
          <a:blip r:embed="rId4"/>
          <a:srcRect t="12982" b="12982"/>
          <a:stretch/>
        </p:blipFill>
        <p:spPr>
          <a:xfrm>
            <a:off x="0" y="0"/>
            <a:ext cx="12192000" cy="6858000"/>
          </a:xfrm>
          <a:prstGeom prst="rect">
            <a:avLst/>
          </a:prstGeom>
        </p:spPr>
      </p:pic>
    </p:spTree>
    <p:extLst>
      <p:ext uri="{BB962C8B-B14F-4D97-AF65-F5344CB8AC3E}">
        <p14:creationId xmlns:p14="http://schemas.microsoft.com/office/powerpoint/2010/main" val="2067456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Purple 2">
    <p:bg>
      <p:bgPr>
        <a:blipFill dpi="0" rotWithShape="1">
          <a:blip r:embed="rId2">
            <a:lum/>
            <a:extLst>
              <a:ext uri="{BEBA8EAE-BF5A-486C-A8C5-ECC9F3942E4B}">
                <a14:imgProps xmlns:a14="http://schemas.microsoft.com/office/drawing/2010/main">
                  <a14:imgLayer r:embed="rId3">
                    <a14:imgEffect>
                      <a14:artisticBlur radius="75"/>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7253EC-2445-A03F-8D32-CF5F691D2004}"/>
              </a:ext>
            </a:extLst>
          </p:cNvPr>
          <p:cNvPicPr>
            <a:picLocks noChangeAspect="1"/>
          </p:cNvPicPr>
          <p:nvPr userDrawn="1"/>
        </p:nvPicPr>
        <p:blipFill rotWithShape="1">
          <a:blip r:embed="rId4"/>
          <a:srcRect t="16157" b="9807"/>
          <a:stretch/>
        </p:blipFill>
        <p:spPr>
          <a:xfrm>
            <a:off x="0" y="0"/>
            <a:ext cx="12192000" cy="6858000"/>
          </a:xfrm>
          <a:prstGeom prst="rect">
            <a:avLst/>
          </a:prstGeom>
          <a:blipFill>
            <a:blip r:embed="rId5"/>
            <a:stretch>
              <a:fillRect/>
            </a:stretch>
          </a:blipFill>
        </p:spPr>
      </p:pic>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7F1A87D5-F62C-401E-B34A-63B32A5EE9F9}"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58800" cy="153888"/>
          </a:xfrm>
          <a:noFill/>
        </p:spPr>
        <p:txBody>
          <a:bodyPr vert="horz" wrap="square" lIns="36000" tIns="0" rIns="0" bIns="0" rtlCol="0" anchor="ctr">
            <a:spAutoFit/>
          </a:bodyPr>
          <a:lstStyle>
            <a:lvl1pPr>
              <a:defRPr kumimoji="0" lang="en-US" sz="1000" b="1" i="0" u="none" strike="noStrike" cap="none" spc="300" normalizeH="0" baseline="0" smtClean="0">
                <a:ln>
                  <a:noFill/>
                </a:ln>
                <a:solidFill>
                  <a:prstClr val="white"/>
                </a:solidFill>
                <a:effectLst/>
                <a:uLnTx/>
                <a:uFillTx/>
                <a:latin typeface="Montserrat" pitchFamily="2" charset="77"/>
              </a:defRPr>
            </a:lvl1pPr>
          </a:lstStyle>
          <a:p>
            <a:pPr algn="ctr"/>
            <a:fld id="{7377389A-639A-4987-85B0-98193EECDCEE}" type="slidenum">
              <a:rPr lang="en-LT"/>
              <a:pPr algn="ctr"/>
              <a:t>‹#›</a:t>
            </a:fld>
            <a:endParaRPr lang="en-LT"/>
          </a:p>
        </p:txBody>
      </p:sp>
    </p:spTree>
    <p:extLst>
      <p:ext uri="{BB962C8B-B14F-4D97-AF65-F5344CB8AC3E}">
        <p14:creationId xmlns:p14="http://schemas.microsoft.com/office/powerpoint/2010/main" val="753712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Purple 2 Diagonal">
    <p:bg>
      <p:bgPr>
        <a:blipFill dpi="0" rotWithShape="1">
          <a:blip r:embed="rId2">
            <a:lum/>
            <a:extLst>
              <a:ext uri="{BEBA8EAE-BF5A-486C-A8C5-ECC9F3942E4B}">
                <a14:imgProps xmlns:a14="http://schemas.microsoft.com/office/drawing/2010/main">
                  <a14:imgLayer r:embed="rId3">
                    <a14:imgEffect>
                      <a14:artisticBlur radius="75"/>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7253EC-2445-A03F-8D32-CF5F691D2004}"/>
              </a:ext>
            </a:extLst>
          </p:cNvPr>
          <p:cNvPicPr>
            <a:picLocks noChangeAspect="1"/>
          </p:cNvPicPr>
          <p:nvPr userDrawn="1"/>
        </p:nvPicPr>
        <p:blipFill rotWithShape="1">
          <a:blip r:embed="rId4"/>
          <a:srcRect t="16157" b="9807"/>
          <a:stretch/>
        </p:blipFill>
        <p:spPr>
          <a:xfrm>
            <a:off x="0" y="0"/>
            <a:ext cx="12192000" cy="6858000"/>
          </a:xfrm>
          <a:prstGeom prst="rect">
            <a:avLst/>
          </a:prstGeom>
          <a:blipFill>
            <a:blip r:embed="rId5"/>
            <a:stretch>
              <a:fillRect/>
            </a:stretch>
          </a:blipFill>
        </p:spPr>
      </p:pic>
      <p:pic>
        <p:nvPicPr>
          <p:cNvPr id="5" name="Picture 4">
            <a:extLst>
              <a:ext uri="{FF2B5EF4-FFF2-40B4-BE49-F238E27FC236}">
                <a16:creationId xmlns:a16="http://schemas.microsoft.com/office/drawing/2014/main" id="{666EA48D-3063-DF1F-7A1F-6387426E6389}"/>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saturation sat="200000"/>
                    </a14:imgEffect>
                    <a14:imgEffect>
                      <a14:brightnessContrast bright="-30000" contrast="40000"/>
                    </a14:imgEffect>
                  </a14:imgLayer>
                </a14:imgProps>
              </a:ext>
            </a:extLst>
          </a:blip>
          <a:srcRect t="16157" r="36271" b="9807"/>
          <a:stretch/>
        </p:blipFill>
        <p:spPr>
          <a:xfrm>
            <a:off x="0" y="0"/>
            <a:ext cx="7769850" cy="6858000"/>
          </a:xfrm>
          <a:custGeom>
            <a:avLst/>
            <a:gdLst>
              <a:gd name="connsiteX0" fmla="*/ 0 w 7769850"/>
              <a:gd name="connsiteY0" fmla="*/ 0 h 6858000"/>
              <a:gd name="connsiteX1" fmla="*/ 4495030 w 7769850"/>
              <a:gd name="connsiteY1" fmla="*/ 0 h 6858000"/>
              <a:gd name="connsiteX2" fmla="*/ 7769850 w 7769850"/>
              <a:gd name="connsiteY2" fmla="*/ 6858000 h 6858000"/>
              <a:gd name="connsiteX3" fmla="*/ 0 w 77698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69850" h="6858000">
                <a:moveTo>
                  <a:pt x="0" y="0"/>
                </a:moveTo>
                <a:lnTo>
                  <a:pt x="4495030" y="0"/>
                </a:lnTo>
                <a:lnTo>
                  <a:pt x="7769850" y="6858000"/>
                </a:lnTo>
                <a:lnTo>
                  <a:pt x="0" y="6858000"/>
                </a:lnTo>
                <a:close/>
              </a:path>
            </a:pathLst>
          </a:custGeom>
          <a:blipFill>
            <a:blip r:embed="rId5"/>
            <a:stretch>
              <a:fillRect/>
            </a:stretch>
          </a:blipFill>
        </p:spPr>
      </p:pic>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7F1A87D5-F62C-401E-B34A-63B32A5EE9F9}"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58800" cy="153888"/>
          </a:xfrm>
          <a:noFill/>
        </p:spPr>
        <p:txBody>
          <a:bodyPr vert="horz" wrap="square" lIns="36000" tIns="0" rIns="0" bIns="0" rtlCol="0" anchor="ctr">
            <a:spAutoFit/>
          </a:bodyPr>
          <a:lstStyle>
            <a:lvl1pPr>
              <a:defRPr kumimoji="0" lang="en-US" sz="1000" b="1" i="0" u="none" strike="noStrike" cap="none" spc="300" normalizeH="0" baseline="0" smtClean="0">
                <a:ln>
                  <a:noFill/>
                </a:ln>
                <a:solidFill>
                  <a:prstClr val="white"/>
                </a:solidFill>
                <a:effectLst/>
                <a:uLnTx/>
                <a:uFillTx/>
                <a:latin typeface="Montserrat" pitchFamily="2" charset="77"/>
              </a:defRPr>
            </a:lvl1pPr>
          </a:lstStyle>
          <a:p>
            <a:pPr algn="ctr"/>
            <a:fld id="{7377389A-639A-4987-85B0-98193EECDCEE}" type="slidenum">
              <a:rPr lang="en-LT"/>
              <a:pPr algn="ctr"/>
              <a:t>‹#›</a:t>
            </a:fld>
            <a:endParaRPr lang="en-LT"/>
          </a:p>
        </p:txBody>
      </p:sp>
    </p:spTree>
    <p:extLst>
      <p:ext uri="{BB962C8B-B14F-4D97-AF65-F5344CB8AC3E}">
        <p14:creationId xmlns:p14="http://schemas.microsoft.com/office/powerpoint/2010/main" val="169327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Purple 3">
    <p:bg>
      <p:bgPr>
        <a:blipFill dpi="0" rotWithShape="1">
          <a:blip r:embed="rId2">
            <a:lum/>
            <a:extLst>
              <a:ext uri="{BEBA8EAE-BF5A-486C-A8C5-ECC9F3942E4B}">
                <a14:imgProps xmlns:a14="http://schemas.microsoft.com/office/drawing/2010/main">
                  <a14:imgLayer r:embed="rId3">
                    <a14:imgEffect>
                      <a14:artisticBlur radius="75"/>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1875AC-6D0F-9204-EF2C-2197F35DEF8F}"/>
              </a:ext>
            </a:extLst>
          </p:cNvPr>
          <p:cNvPicPr>
            <a:picLocks noChangeAspect="1"/>
          </p:cNvPicPr>
          <p:nvPr userDrawn="1"/>
        </p:nvPicPr>
        <p:blipFill rotWithShape="1">
          <a:blip r:embed="rId4"/>
          <a:srcRect l="5" t="12982" r="5" b="12982"/>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7F1A87D5-F62C-401E-B34A-63B32A5EE9F9}"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6" name="Rounded rectangle: Create">
            <a:extLst>
              <a:ext uri="{FF2B5EF4-FFF2-40B4-BE49-F238E27FC236}">
                <a16:creationId xmlns:a16="http://schemas.microsoft.com/office/drawing/2014/main" id="{D3AFD975-D56D-20C4-E4E7-402179661CD0}"/>
              </a:ext>
            </a:extLst>
          </p:cNvPr>
          <p:cNvSpPr/>
          <p:nvPr userDrawn="1"/>
        </p:nvSpPr>
        <p:spPr>
          <a:xfrm>
            <a:off x="327998" y="6249599"/>
            <a:ext cx="360000" cy="360000"/>
          </a:xfrm>
          <a:prstGeom prst="ellipse">
            <a:avLst/>
          </a:prstGeom>
          <a:noFill/>
          <a:ln>
            <a:solidFill>
              <a:schemeClr val="bg1"/>
            </a:solidFill>
          </a:ln>
          <a:effectLst>
            <a:innerShdw blurRad="190500">
              <a:schemeClr val="bg1"/>
            </a:innerShdw>
          </a:effectLst>
        </p:spPr>
        <p:txBody>
          <a:bodyPr wrap="square" lIns="0" tIns="0" rIns="0" bIns="0" rtlCol="0" anchor="ctr">
            <a:noAutofit/>
          </a:bodyPr>
          <a:lstStyle/>
          <a:p>
            <a:pPr lvl="0" algn="ctr"/>
            <a:endParaRPr lang="lt-LT" sz="1400" b="1" spc="300" dirty="0">
              <a:solidFill>
                <a:schemeClr val="bg1"/>
              </a:solidFill>
              <a:latin typeface="Montserrat ExtraBold" pitchFamily="2" charset="77"/>
            </a:endParaRPr>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60404" cy="153888"/>
          </a:xfrm>
          <a:noFill/>
        </p:spPr>
        <p:txBody>
          <a:bodyPr wrap="square" lIns="36000" tIns="0" rIns="0" bIns="0">
            <a:spAutoFit/>
          </a:bodyPr>
          <a:lstStyle>
            <a:lvl1pPr algn="ctr">
              <a:defRPr kumimoji="0" lang="en-US" sz="1000" b="1" i="0" u="none" strike="noStrike" cap="none" spc="300" normalizeH="0" baseline="0" smtClean="0">
                <a:ln>
                  <a:noFill/>
                </a:ln>
                <a:solidFill>
                  <a:prstClr val="white"/>
                </a:solidFill>
                <a:effectLst/>
                <a:uLnTx/>
                <a:uFillTx/>
                <a:latin typeface="Montserrat" pitchFamily="2" charset="77"/>
              </a:defRPr>
            </a:lvl1pPr>
          </a:lstStyle>
          <a:p>
            <a:fld id="{7377389A-639A-4987-85B0-98193EECDCEE}" type="slidenum">
              <a:rPr lang="en-LT"/>
              <a:pPr/>
              <a:t>‹#›</a:t>
            </a:fld>
            <a:endParaRPr lang="en-LT"/>
          </a:p>
        </p:txBody>
      </p:sp>
    </p:spTree>
    <p:extLst>
      <p:ext uri="{BB962C8B-B14F-4D97-AF65-F5344CB8AC3E}">
        <p14:creationId xmlns:p14="http://schemas.microsoft.com/office/powerpoint/2010/main" val="3144923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bes">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26" name="Picture 2" descr="brown cardboard box with yellow light">
            <a:extLst>
              <a:ext uri="{FF2B5EF4-FFF2-40B4-BE49-F238E27FC236}">
                <a16:creationId xmlns:a16="http://schemas.microsoft.com/office/drawing/2014/main" id="{39E1B82F-9927-35DD-EE1F-08E20A3C4DF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5" b="45"/>
          <a:stretch/>
        </p:blipFill>
        <p:spPr bwMode="auto">
          <a:xfrm>
            <a:off x="-3" y="-1"/>
            <a:ext cx="12192006" cy="6858002"/>
          </a:xfrm>
          <a:prstGeom prst="rect">
            <a:avLst/>
          </a:prstGeom>
          <a:blipFill>
            <a:blip r:embed="rId3"/>
            <a:stretch>
              <a:fillRect/>
            </a:stretch>
          </a:blipFill>
        </p:spPr>
      </p:pic>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7F1A87D5-F62C-401E-B34A-63B32A5EE9F9}"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6" name="Rounded rectangle: Create">
            <a:extLst>
              <a:ext uri="{FF2B5EF4-FFF2-40B4-BE49-F238E27FC236}">
                <a16:creationId xmlns:a16="http://schemas.microsoft.com/office/drawing/2014/main" id="{D3AFD975-D56D-20C4-E4E7-402179661CD0}"/>
              </a:ext>
            </a:extLst>
          </p:cNvPr>
          <p:cNvSpPr/>
          <p:nvPr userDrawn="1"/>
        </p:nvSpPr>
        <p:spPr>
          <a:xfrm>
            <a:off x="327998" y="6249599"/>
            <a:ext cx="360000" cy="360000"/>
          </a:xfrm>
          <a:prstGeom prst="ellipse">
            <a:avLst/>
          </a:prstGeom>
          <a:noFill/>
          <a:ln>
            <a:solidFill>
              <a:schemeClr val="bg1"/>
            </a:solidFill>
          </a:ln>
          <a:effectLst>
            <a:innerShdw blurRad="190500">
              <a:schemeClr val="bg1"/>
            </a:innerShdw>
          </a:effectLst>
        </p:spPr>
        <p:txBody>
          <a:bodyPr wrap="square" lIns="0" tIns="0" rIns="0" bIns="0" rtlCol="0" anchor="ctr">
            <a:noAutofit/>
          </a:bodyPr>
          <a:lstStyle/>
          <a:p>
            <a:pPr lvl="0" algn="ctr"/>
            <a:endParaRPr lang="lt-LT" sz="1400" b="1" spc="300" dirty="0">
              <a:solidFill>
                <a:schemeClr val="bg1"/>
              </a:solidFill>
              <a:latin typeface="Montserrat ExtraBold" pitchFamily="2" charset="77"/>
            </a:endParaRPr>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60404" cy="153888"/>
          </a:xfrm>
          <a:noFill/>
        </p:spPr>
        <p:txBody>
          <a:bodyPr wrap="square" lIns="36000" tIns="0" rIns="0" bIns="0">
            <a:spAutoFit/>
          </a:bodyPr>
          <a:lstStyle>
            <a:lvl1pPr algn="ctr">
              <a:defRPr kumimoji="0" lang="en-US" sz="1000" b="1" i="0" u="none" strike="noStrike" cap="none" spc="300" normalizeH="0" baseline="0" smtClean="0">
                <a:ln>
                  <a:noFill/>
                </a:ln>
                <a:solidFill>
                  <a:prstClr val="white"/>
                </a:solidFill>
                <a:effectLst/>
                <a:uLnTx/>
                <a:uFillTx/>
                <a:latin typeface="Montserrat" pitchFamily="2" charset="77"/>
              </a:defRPr>
            </a:lvl1pPr>
          </a:lstStyle>
          <a:p>
            <a:fld id="{7377389A-639A-4987-85B0-98193EECDCEE}" type="slidenum">
              <a:rPr lang="en-LT"/>
              <a:pPr/>
              <a:t>‹#›</a:t>
            </a:fld>
            <a:endParaRPr lang="en-LT"/>
          </a:p>
        </p:txBody>
      </p:sp>
    </p:spTree>
    <p:extLst>
      <p:ext uri="{BB962C8B-B14F-4D97-AF65-F5344CB8AC3E}">
        <p14:creationId xmlns:p14="http://schemas.microsoft.com/office/powerpoint/2010/main" val="3859625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Cub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47038-984F-9E9D-F07A-41CA29444158}"/>
              </a:ext>
            </a:extLst>
          </p:cNvPr>
          <p:cNvPicPr>
            <a:picLocks noChangeAspect="1"/>
          </p:cNvPicPr>
          <p:nvPr userDrawn="1"/>
        </p:nvPicPr>
        <p:blipFill rotWithShape="1">
          <a:blip r:embed="rId3"/>
          <a:srcRect t="7813" b="7813"/>
          <a:stretch/>
        </p:blipFill>
        <p:spPr>
          <a:xfrm>
            <a:off x="-1" y="1"/>
            <a:ext cx="12192002" cy="6858000"/>
          </a:xfrm>
          <a:prstGeom prst="rect">
            <a:avLst/>
          </a:prstGeom>
        </p:spPr>
      </p:pic>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7F1A87D5-F62C-401E-B34A-63B32A5EE9F9}"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6" name="Rounded rectangle: Create">
            <a:extLst>
              <a:ext uri="{FF2B5EF4-FFF2-40B4-BE49-F238E27FC236}">
                <a16:creationId xmlns:a16="http://schemas.microsoft.com/office/drawing/2014/main" id="{D3AFD975-D56D-20C4-E4E7-402179661CD0}"/>
              </a:ext>
            </a:extLst>
          </p:cNvPr>
          <p:cNvSpPr/>
          <p:nvPr userDrawn="1"/>
        </p:nvSpPr>
        <p:spPr>
          <a:xfrm>
            <a:off x="327998" y="6249599"/>
            <a:ext cx="360000" cy="360000"/>
          </a:xfrm>
          <a:prstGeom prst="ellipse">
            <a:avLst/>
          </a:prstGeom>
          <a:noFill/>
          <a:ln>
            <a:solidFill>
              <a:schemeClr val="bg1"/>
            </a:solidFill>
          </a:ln>
          <a:effectLst>
            <a:outerShdw blurRad="63500" sx="102000" sy="102000" algn="ctr" rotWithShape="0">
              <a:schemeClr val="bg1"/>
            </a:outerShdw>
          </a:effectLst>
        </p:spPr>
        <p:txBody>
          <a:bodyPr wrap="square" lIns="0" tIns="0" rIns="0" bIns="0" rtlCol="0" anchor="ctr">
            <a:noAutofit/>
          </a:bodyPr>
          <a:lstStyle/>
          <a:p>
            <a:pPr lvl="0" algn="ctr"/>
            <a:endParaRPr lang="lt-LT" sz="1400" b="1" spc="300" dirty="0">
              <a:solidFill>
                <a:schemeClr val="bg1"/>
              </a:solidFill>
              <a:latin typeface="Montserrat ExtraBold" pitchFamily="2" charset="77"/>
            </a:endParaRPr>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60404" cy="153888"/>
          </a:xfrm>
          <a:noFill/>
        </p:spPr>
        <p:txBody>
          <a:bodyPr wrap="square" lIns="36000" tIns="0" rIns="0" bIns="0">
            <a:spAutoFit/>
          </a:bodyPr>
          <a:lstStyle>
            <a:lvl1pPr algn="ctr">
              <a:defRPr kumimoji="0" lang="en-US" sz="1000" b="1" i="0" u="none" strike="noStrike" cap="none" spc="300" normalizeH="0" baseline="0" smtClean="0">
                <a:ln>
                  <a:noFill/>
                </a:ln>
                <a:solidFill>
                  <a:prstClr val="white"/>
                </a:solidFill>
                <a:effectLst>
                  <a:outerShdw blurRad="381000" sx="102000" sy="102000" algn="ctr" rotWithShape="0">
                    <a:schemeClr val="bg1"/>
                  </a:outerShdw>
                </a:effectLst>
                <a:uLnTx/>
                <a:uFillTx/>
                <a:latin typeface="Montserrat" pitchFamily="2" charset="77"/>
              </a:defRPr>
            </a:lvl1pPr>
          </a:lstStyle>
          <a:p>
            <a:fld id="{7377389A-639A-4987-85B0-98193EECDCEE}" type="slidenum">
              <a:rPr lang="en-LT" smtClean="0"/>
              <a:pPr/>
              <a:t>‹#›</a:t>
            </a:fld>
            <a:endParaRPr lang="en-LT" dirty="0"/>
          </a:p>
        </p:txBody>
      </p:sp>
      <p:grpSp>
        <p:nvGrpSpPr>
          <p:cNvPr id="7" name="Group 6">
            <a:extLst>
              <a:ext uri="{FF2B5EF4-FFF2-40B4-BE49-F238E27FC236}">
                <a16:creationId xmlns:a16="http://schemas.microsoft.com/office/drawing/2014/main" id="{294FF6A1-8F44-F2A5-8DE3-9232DE953195}"/>
              </a:ext>
            </a:extLst>
          </p:cNvPr>
          <p:cNvGrpSpPr/>
          <p:nvPr userDrawn="1"/>
        </p:nvGrpSpPr>
        <p:grpSpPr>
          <a:xfrm>
            <a:off x="11509847" y="2539922"/>
            <a:ext cx="372982" cy="1778156"/>
            <a:chOff x="11492891" y="2571427"/>
            <a:chExt cx="372982" cy="1778156"/>
          </a:xfrm>
        </p:grpSpPr>
        <p:pic>
          <p:nvPicPr>
            <p:cNvPr id="8" name="Graphic 7" descr="Mouse outline">
              <a:extLst>
                <a:ext uri="{FF2B5EF4-FFF2-40B4-BE49-F238E27FC236}">
                  <a16:creationId xmlns:a16="http://schemas.microsoft.com/office/drawing/2014/main" id="{7D9B215B-9E69-E1BD-98C3-8A1FB9BA2D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92891" y="3256711"/>
              <a:ext cx="372982" cy="372982"/>
            </a:xfrm>
            <a:prstGeom prst="rect">
              <a:avLst/>
            </a:prstGeom>
            <a:effectLst/>
          </p:spPr>
        </p:pic>
        <p:cxnSp>
          <p:nvCxnSpPr>
            <p:cNvPr id="9" name="Straight Connector 8">
              <a:extLst>
                <a:ext uri="{FF2B5EF4-FFF2-40B4-BE49-F238E27FC236}">
                  <a16:creationId xmlns:a16="http://schemas.microsoft.com/office/drawing/2014/main" id="{684CE886-A4DA-4807-5F53-15C0183D971A}"/>
                </a:ext>
              </a:extLst>
            </p:cNvPr>
            <p:cNvCxnSpPr>
              <a:cxnSpLocks/>
            </p:cNvCxnSpPr>
            <p:nvPr/>
          </p:nvCxnSpPr>
          <p:spPr>
            <a:xfrm>
              <a:off x="11679382" y="2571427"/>
              <a:ext cx="0" cy="631065"/>
            </a:xfrm>
            <a:prstGeom prst="line">
              <a:avLst/>
            </a:prstGeom>
            <a:ln>
              <a:gradFill>
                <a:gsLst>
                  <a:gs pos="0">
                    <a:schemeClr val="bg1">
                      <a:alpha val="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A6AC972-447E-0916-7F11-84DFFCEDC7E9}"/>
                </a:ext>
              </a:extLst>
            </p:cNvPr>
            <p:cNvCxnSpPr>
              <a:cxnSpLocks/>
            </p:cNvCxnSpPr>
            <p:nvPr/>
          </p:nvCxnSpPr>
          <p:spPr>
            <a:xfrm>
              <a:off x="11679382" y="3718518"/>
              <a:ext cx="0" cy="631065"/>
            </a:xfrm>
            <a:prstGeom prst="line">
              <a:avLst/>
            </a:prstGeom>
            <a:ln>
              <a:gradFill flip="none" rotWithShape="1">
                <a:gsLst>
                  <a:gs pos="0">
                    <a:schemeClr val="bg1">
                      <a:alpha val="0"/>
                    </a:schemeClr>
                  </a:gs>
                  <a:gs pos="100000">
                    <a:schemeClr val="bg1"/>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3B3DB74-A510-FA43-76F0-001CFE468AF2}"/>
              </a:ext>
            </a:extLst>
          </p:cNvPr>
          <p:cNvGrpSpPr/>
          <p:nvPr userDrawn="1"/>
        </p:nvGrpSpPr>
        <p:grpSpPr>
          <a:xfrm>
            <a:off x="11578097" y="350753"/>
            <a:ext cx="236482" cy="154151"/>
            <a:chOff x="11282856" y="352096"/>
            <a:chExt cx="236482" cy="154151"/>
          </a:xfrm>
          <a:effectLst>
            <a:outerShdw blurRad="317500" sx="102000" sy="102000" algn="ctr" rotWithShape="0">
              <a:schemeClr val="bg1"/>
            </a:outerShdw>
          </a:effectLst>
        </p:grpSpPr>
        <p:cxnSp>
          <p:nvCxnSpPr>
            <p:cNvPr id="12" name="Straight Connector 11">
              <a:extLst>
                <a:ext uri="{FF2B5EF4-FFF2-40B4-BE49-F238E27FC236}">
                  <a16:creationId xmlns:a16="http://schemas.microsoft.com/office/drawing/2014/main" id="{7E0BAC65-2CAD-E174-8E13-6F5D49389695}"/>
                </a:ext>
              </a:extLst>
            </p:cNvPr>
            <p:cNvCxnSpPr>
              <a:cxnSpLocks/>
            </p:cNvCxnSpPr>
            <p:nvPr userDrawn="1"/>
          </p:nvCxnSpPr>
          <p:spPr>
            <a:xfrm>
              <a:off x="11282856" y="352096"/>
              <a:ext cx="236482"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36768D-1247-59D7-7341-D6BD6BC86AE2}"/>
                </a:ext>
              </a:extLst>
            </p:cNvPr>
            <p:cNvCxnSpPr>
              <a:cxnSpLocks/>
            </p:cNvCxnSpPr>
            <p:nvPr userDrawn="1"/>
          </p:nvCxnSpPr>
          <p:spPr>
            <a:xfrm>
              <a:off x="11282856" y="506247"/>
              <a:ext cx="236482"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4C92D2-8ACF-86A9-8E8F-57AA9BA9ADD4}"/>
                </a:ext>
              </a:extLst>
            </p:cNvPr>
            <p:cNvCxnSpPr>
              <a:cxnSpLocks/>
            </p:cNvCxnSpPr>
            <p:nvPr userDrawn="1"/>
          </p:nvCxnSpPr>
          <p:spPr>
            <a:xfrm>
              <a:off x="11282856" y="429172"/>
              <a:ext cx="236482" cy="0"/>
            </a:xfrm>
            <a:prstGeom prst="line">
              <a:avLst/>
            </a:prstGeom>
            <a:ln w="31750"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15" name="Small text">
            <a:extLst>
              <a:ext uri="{FF2B5EF4-FFF2-40B4-BE49-F238E27FC236}">
                <a16:creationId xmlns:a16="http://schemas.microsoft.com/office/drawing/2014/main" id="{8527A574-F304-DFB1-9B04-CD0F930718A2}"/>
              </a:ext>
            </a:extLst>
          </p:cNvPr>
          <p:cNvSpPr txBox="1"/>
          <p:nvPr userDrawn="1"/>
        </p:nvSpPr>
        <p:spPr>
          <a:xfrm>
            <a:off x="11313728" y="6306487"/>
            <a:ext cx="765220"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300" normalizeH="0" baseline="0" noProof="0" dirty="0">
                <a:ln>
                  <a:noFill/>
                </a:ln>
                <a:solidFill>
                  <a:prstClr val="white"/>
                </a:solidFill>
                <a:effectLst>
                  <a:outerShdw blurRad="508000" sx="102000" sy="102000" algn="ctr" rotWithShape="0">
                    <a:schemeClr val="bg1"/>
                  </a:outerShdw>
                </a:effectLst>
                <a:uLnTx/>
                <a:uFillTx/>
                <a:latin typeface="Montserrat" pitchFamily="2" charset="77"/>
                <a:ea typeface="+mn-ea"/>
                <a:cs typeface="+mn-cs"/>
              </a:rPr>
              <a:t>2022</a:t>
            </a:r>
            <a:endParaRPr kumimoji="0" lang="lt-LT" sz="1000" b="1" i="0" u="none" strike="noStrike" kern="1200" cap="none" spc="300" normalizeH="0" baseline="0" noProof="0" dirty="0">
              <a:ln>
                <a:noFill/>
              </a:ln>
              <a:solidFill>
                <a:prstClr val="white"/>
              </a:solidFill>
              <a:effectLst>
                <a:outerShdw blurRad="508000" sx="102000" sy="102000" algn="ctr" rotWithShape="0">
                  <a:schemeClr val="bg1"/>
                </a:outerShdw>
              </a:effectLst>
              <a:uLnTx/>
              <a:uFillTx/>
              <a:latin typeface="Montserrat" pitchFamily="2" charset="77"/>
              <a:ea typeface="+mn-ea"/>
              <a:cs typeface="+mn-cs"/>
            </a:endParaRPr>
          </a:p>
        </p:txBody>
      </p:sp>
      <p:sp>
        <p:nvSpPr>
          <p:cNvPr id="17" name="Freeform: Shape 24">
            <a:extLst>
              <a:ext uri="{FF2B5EF4-FFF2-40B4-BE49-F238E27FC236}">
                <a16:creationId xmlns:a16="http://schemas.microsoft.com/office/drawing/2014/main" id="{E8200101-C9AE-CAD6-6CA9-9EF5A3674EDA}"/>
              </a:ext>
            </a:extLst>
          </p:cNvPr>
          <p:cNvSpPr/>
          <p:nvPr userDrawn="1"/>
        </p:nvSpPr>
        <p:spPr>
          <a:xfrm>
            <a:off x="244490" y="286054"/>
            <a:ext cx="535796" cy="283550"/>
          </a:xfrm>
          <a:custGeom>
            <a:avLst/>
            <a:gdLst>
              <a:gd name="connsiteX0" fmla="*/ 716681 w 3504456"/>
              <a:gd name="connsiteY0" fmla="*/ 1181130 h 1935583"/>
              <a:gd name="connsiteX1" fmla="*/ 972261 w 3504456"/>
              <a:gd name="connsiteY1" fmla="*/ 1244001 h 1935583"/>
              <a:gd name="connsiteX2" fmla="*/ 851703 w 3504456"/>
              <a:gd name="connsiteY2" fmla="*/ 1420246 h 1935583"/>
              <a:gd name="connsiteX3" fmla="*/ 664842 w 3504456"/>
              <a:gd name="connsiteY3" fmla="*/ 1366651 h 1935583"/>
              <a:gd name="connsiteX4" fmla="*/ 558764 w 3504456"/>
              <a:gd name="connsiteY4" fmla="*/ 1412001 h 1935583"/>
              <a:gd name="connsiteX5" fmla="*/ 882933 w 3504456"/>
              <a:gd name="connsiteY5" fmla="*/ 1692344 h 1935583"/>
              <a:gd name="connsiteX6" fmla="*/ 481241 w 3504456"/>
              <a:gd name="connsiteY6" fmla="*/ 1935583 h 1935583"/>
              <a:gd name="connsiteX7" fmla="*/ 186390 w 3504456"/>
              <a:gd name="connsiteY7" fmla="*/ 1861375 h 1935583"/>
              <a:gd name="connsiteX8" fmla="*/ 312384 w 3504456"/>
              <a:gd name="connsiteY8" fmla="*/ 1684099 h 1935583"/>
              <a:gd name="connsiteX9" fmla="*/ 533079 w 3504456"/>
              <a:gd name="connsiteY9" fmla="*/ 1750062 h 1935583"/>
              <a:gd name="connsiteX10" fmla="*/ 637500 w 3504456"/>
              <a:gd name="connsiteY10" fmla="*/ 1710896 h 1935583"/>
              <a:gd name="connsiteX11" fmla="*/ 314989 w 3504456"/>
              <a:gd name="connsiteY11" fmla="*/ 1424369 h 1935583"/>
              <a:gd name="connsiteX12" fmla="*/ 716681 w 3504456"/>
              <a:gd name="connsiteY12" fmla="*/ 1181130 h 1935583"/>
              <a:gd name="connsiteX13" fmla="*/ 2892390 w 3504456"/>
              <a:gd name="connsiteY13" fmla="*/ 1181094 h 1935583"/>
              <a:gd name="connsiteX14" fmla="*/ 3147077 w 3504456"/>
              <a:gd name="connsiteY14" fmla="*/ 1181094 h 1935583"/>
              <a:gd name="connsiteX15" fmla="*/ 2997578 w 3504456"/>
              <a:gd name="connsiteY15" fmla="*/ 1738313 h 1935583"/>
              <a:gd name="connsiteX16" fmla="*/ 3338600 w 3504456"/>
              <a:gd name="connsiteY16" fmla="*/ 1738313 h 1935583"/>
              <a:gd name="connsiteX17" fmla="*/ 3285683 w 3504456"/>
              <a:gd name="connsiteY17" fmla="*/ 1935548 h 1935583"/>
              <a:gd name="connsiteX18" fmla="*/ 2689974 w 3504456"/>
              <a:gd name="connsiteY18" fmla="*/ 1935548 h 1935583"/>
              <a:gd name="connsiteX19" fmla="*/ 2226335 w 3504456"/>
              <a:gd name="connsiteY19" fmla="*/ 1181094 h 1935583"/>
              <a:gd name="connsiteX20" fmla="*/ 2481022 w 3504456"/>
              <a:gd name="connsiteY20" fmla="*/ 1181094 h 1935583"/>
              <a:gd name="connsiteX21" fmla="*/ 2331523 w 3504456"/>
              <a:gd name="connsiteY21" fmla="*/ 1738313 h 1935583"/>
              <a:gd name="connsiteX22" fmla="*/ 2672545 w 3504456"/>
              <a:gd name="connsiteY22" fmla="*/ 1738313 h 1935583"/>
              <a:gd name="connsiteX23" fmla="*/ 2619628 w 3504456"/>
              <a:gd name="connsiteY23" fmla="*/ 1935548 h 1935583"/>
              <a:gd name="connsiteX24" fmla="*/ 2023919 w 3504456"/>
              <a:gd name="connsiteY24" fmla="*/ 1935548 h 1935583"/>
              <a:gd name="connsiteX25" fmla="*/ 1901575 w 3504456"/>
              <a:gd name="connsiteY25" fmla="*/ 1181094 h 1935583"/>
              <a:gd name="connsiteX26" fmla="*/ 2156262 w 3504456"/>
              <a:gd name="connsiteY26" fmla="*/ 1181094 h 1935583"/>
              <a:gd name="connsiteX27" fmla="*/ 1953846 w 3504456"/>
              <a:gd name="connsiteY27" fmla="*/ 1935548 h 1935583"/>
              <a:gd name="connsiteX28" fmla="*/ 1699159 w 3504456"/>
              <a:gd name="connsiteY28" fmla="*/ 1935548 h 1935583"/>
              <a:gd name="connsiteX29" fmla="*/ 1075801 w 3504456"/>
              <a:gd name="connsiteY29" fmla="*/ 1181094 h 1935583"/>
              <a:gd name="connsiteX30" fmla="*/ 1326172 w 3504456"/>
              <a:gd name="connsiteY30" fmla="*/ 1181094 h 1935583"/>
              <a:gd name="connsiteX31" fmla="*/ 1252724 w 3504456"/>
              <a:gd name="connsiteY31" fmla="*/ 1454853 h 1935583"/>
              <a:gd name="connsiteX32" fmla="*/ 1574383 w 3504456"/>
              <a:gd name="connsiteY32" fmla="*/ 1181094 h 1935583"/>
              <a:gd name="connsiteX33" fmla="*/ 1851733 w 3504456"/>
              <a:gd name="connsiteY33" fmla="*/ 1181094 h 1935583"/>
              <a:gd name="connsiteX34" fmla="*/ 1460499 w 3504456"/>
              <a:gd name="connsiteY34" fmla="*/ 1513054 h 1935583"/>
              <a:gd name="connsiteX35" fmla="*/ 1664426 w 3504456"/>
              <a:gd name="connsiteY35" fmla="*/ 1935548 h 1935583"/>
              <a:gd name="connsiteX36" fmla="*/ 1369809 w 3504456"/>
              <a:gd name="connsiteY36" fmla="*/ 1935548 h 1935583"/>
              <a:gd name="connsiteX37" fmla="*/ 1248039 w 3504456"/>
              <a:gd name="connsiteY37" fmla="*/ 1685500 h 1935583"/>
              <a:gd name="connsiteX38" fmla="*/ 1173781 w 3504456"/>
              <a:gd name="connsiteY38" fmla="*/ 1749091 h 1935583"/>
              <a:gd name="connsiteX39" fmla="*/ 1123756 w 3504456"/>
              <a:gd name="connsiteY39" fmla="*/ 1935548 h 1935583"/>
              <a:gd name="connsiteX40" fmla="*/ 873386 w 3504456"/>
              <a:gd name="connsiteY40" fmla="*/ 1935548 h 1935583"/>
              <a:gd name="connsiteX41" fmla="*/ 586939 w 3504456"/>
              <a:gd name="connsiteY41" fmla="*/ 283538 h 1935583"/>
              <a:gd name="connsiteX42" fmla="*/ 353650 w 3504456"/>
              <a:gd name="connsiteY42" fmla="*/ 543239 h 1935583"/>
              <a:gd name="connsiteX43" fmla="*/ 586939 w 3504456"/>
              <a:gd name="connsiteY43" fmla="*/ 802941 h 1935583"/>
              <a:gd name="connsiteX44" fmla="*/ 820229 w 3504456"/>
              <a:gd name="connsiteY44" fmla="*/ 543239 h 1935583"/>
              <a:gd name="connsiteX45" fmla="*/ 586939 w 3504456"/>
              <a:gd name="connsiteY45" fmla="*/ 283538 h 1935583"/>
              <a:gd name="connsiteX46" fmla="*/ 553842 w 3504456"/>
              <a:gd name="connsiteY46" fmla="*/ 0 h 1935583"/>
              <a:gd name="connsiteX47" fmla="*/ 1535158 w 3504456"/>
              <a:gd name="connsiteY47" fmla="*/ 0 h 1935583"/>
              <a:gd name="connsiteX48" fmla="*/ 1533433 w 3504456"/>
              <a:gd name="connsiteY48" fmla="*/ 6431 h 1935583"/>
              <a:gd name="connsiteX49" fmla="*/ 1941460 w 3504456"/>
              <a:gd name="connsiteY49" fmla="*/ 493594 h 1935583"/>
              <a:gd name="connsiteX50" fmla="*/ 1941460 w 3504456"/>
              <a:gd name="connsiteY50" fmla="*/ 106 h 1935583"/>
              <a:gd name="connsiteX51" fmla="*/ 2210076 w 3504456"/>
              <a:gd name="connsiteY51" fmla="*/ 106 h 1935583"/>
              <a:gd name="connsiteX52" fmla="*/ 2210091 w 3504456"/>
              <a:gd name="connsiteY52" fmla="*/ 49 h 1935583"/>
              <a:gd name="connsiteX53" fmla="*/ 3504456 w 3504456"/>
              <a:gd name="connsiteY53" fmla="*/ 49 h 1935583"/>
              <a:gd name="connsiteX54" fmla="*/ 3417303 w 3504456"/>
              <a:gd name="connsiteY54" fmla="*/ 324890 h 1935583"/>
              <a:gd name="connsiteX55" fmla="*/ 2298845 w 3504456"/>
              <a:gd name="connsiteY55" fmla="*/ 324890 h 1935583"/>
              <a:gd name="connsiteX56" fmla="*/ 2298845 w 3504456"/>
              <a:gd name="connsiteY56" fmla="*/ 396167 h 1935583"/>
              <a:gd name="connsiteX57" fmla="*/ 3285824 w 3504456"/>
              <a:gd name="connsiteY57" fmla="*/ 396167 h 1935583"/>
              <a:gd name="connsiteX58" fmla="*/ 3211390 w 3504456"/>
              <a:gd name="connsiteY58" fmla="*/ 673600 h 1935583"/>
              <a:gd name="connsiteX59" fmla="*/ 2298845 w 3504456"/>
              <a:gd name="connsiteY59" fmla="*/ 673600 h 1935583"/>
              <a:gd name="connsiteX60" fmla="*/ 2298845 w 3504456"/>
              <a:gd name="connsiteY60" fmla="*/ 744920 h 1935583"/>
              <a:gd name="connsiteX61" fmla="*/ 3304619 w 3504456"/>
              <a:gd name="connsiteY61" fmla="*/ 744920 h 1935583"/>
              <a:gd name="connsiteX62" fmla="*/ 3213022 w 3504456"/>
              <a:gd name="connsiteY62" fmla="*/ 1086327 h 1935583"/>
              <a:gd name="connsiteX63" fmla="*/ 2298845 w 3504456"/>
              <a:gd name="connsiteY63" fmla="*/ 1086327 h 1935583"/>
              <a:gd name="connsiteX64" fmla="*/ 2298845 w 3504456"/>
              <a:gd name="connsiteY64" fmla="*/ 1086401 h 1935583"/>
              <a:gd name="connsiteX65" fmla="*/ 1997399 w 3504456"/>
              <a:gd name="connsiteY65" fmla="*/ 1086401 h 1935583"/>
              <a:gd name="connsiteX66" fmla="*/ 1584075 w 3504456"/>
              <a:gd name="connsiteY66" fmla="*/ 592913 h 1935583"/>
              <a:gd name="connsiteX67" fmla="*/ 1584075 w 3504456"/>
              <a:gd name="connsiteY67" fmla="*/ 1086401 h 1935583"/>
              <a:gd name="connsiteX68" fmla="*/ 1226689 w 3504456"/>
              <a:gd name="connsiteY68" fmla="*/ 1086401 h 1935583"/>
              <a:gd name="connsiteX69" fmla="*/ 1226689 w 3504456"/>
              <a:gd name="connsiteY69" fmla="*/ 280176 h 1935583"/>
              <a:gd name="connsiteX70" fmla="*/ 1104100 w 3504456"/>
              <a:gd name="connsiteY70" fmla="*/ 280176 h 1935583"/>
              <a:gd name="connsiteX71" fmla="*/ 1129811 w 3504456"/>
              <a:gd name="connsiteY71" fmla="*/ 325646 h 1935583"/>
              <a:gd name="connsiteX72" fmla="*/ 1173878 w 3504456"/>
              <a:gd name="connsiteY72" fmla="*/ 543239 h 1935583"/>
              <a:gd name="connsiteX73" fmla="*/ 586939 w 3504456"/>
              <a:gd name="connsiteY73" fmla="*/ 1086387 h 1935583"/>
              <a:gd name="connsiteX74" fmla="*/ 0 w 3504456"/>
              <a:gd name="connsiteY74" fmla="*/ 543239 h 1935583"/>
              <a:gd name="connsiteX75" fmla="*/ 464449 w 3504456"/>
              <a:gd name="connsiteY75" fmla="*/ 10526 h 1935583"/>
              <a:gd name="connsiteX76" fmla="*/ 553043 w 3504456"/>
              <a:gd name="connsiteY76" fmla="*/ 2979 h 193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504456" h="1935583">
                <a:moveTo>
                  <a:pt x="716681" y="1181130"/>
                </a:moveTo>
                <a:cubicBezTo>
                  <a:pt x="813689" y="1181130"/>
                  <a:pt x="908263" y="1201744"/>
                  <a:pt x="972261" y="1244001"/>
                </a:cubicBezTo>
                <a:lnTo>
                  <a:pt x="851703" y="1420246"/>
                </a:lnTo>
                <a:cubicBezTo>
                  <a:pt x="790174" y="1384172"/>
                  <a:pt x="727795" y="1366651"/>
                  <a:pt x="664842" y="1366651"/>
                </a:cubicBezTo>
                <a:cubicBezTo>
                  <a:pt x="593634" y="1366651"/>
                  <a:pt x="565400" y="1387265"/>
                  <a:pt x="558764" y="1412001"/>
                </a:cubicBezTo>
                <a:cubicBezTo>
                  <a:pt x="535535" y="1498577"/>
                  <a:pt x="954276" y="1426430"/>
                  <a:pt x="882933" y="1692344"/>
                </a:cubicBezTo>
                <a:cubicBezTo>
                  <a:pt x="847538" y="1824270"/>
                  <a:pt x="705185" y="1935583"/>
                  <a:pt x="481241" y="1935583"/>
                </a:cubicBezTo>
                <a:cubicBezTo>
                  <a:pt x="360497" y="1935583"/>
                  <a:pt x="246740" y="1905694"/>
                  <a:pt x="186390" y="1861375"/>
                </a:cubicBezTo>
                <a:lnTo>
                  <a:pt x="312384" y="1684099"/>
                </a:lnTo>
                <a:cubicBezTo>
                  <a:pt x="369713" y="1724295"/>
                  <a:pt x="453615" y="1750062"/>
                  <a:pt x="533079" y="1750062"/>
                </a:cubicBezTo>
                <a:cubicBezTo>
                  <a:pt x="602223" y="1750062"/>
                  <a:pt x="630862" y="1735632"/>
                  <a:pt x="637500" y="1710896"/>
                </a:cubicBezTo>
                <a:cubicBezTo>
                  <a:pt x="661834" y="1620197"/>
                  <a:pt x="242816" y="1693374"/>
                  <a:pt x="314989" y="1424369"/>
                </a:cubicBezTo>
                <a:cubicBezTo>
                  <a:pt x="350937" y="1290381"/>
                  <a:pt x="492736" y="1181130"/>
                  <a:pt x="716681" y="1181130"/>
                </a:cubicBezTo>
                <a:close/>
                <a:moveTo>
                  <a:pt x="2892390" y="1181094"/>
                </a:moveTo>
                <a:lnTo>
                  <a:pt x="3147077" y="1181094"/>
                </a:lnTo>
                <a:lnTo>
                  <a:pt x="2997578" y="1738313"/>
                </a:lnTo>
                <a:lnTo>
                  <a:pt x="3338600" y="1738313"/>
                </a:lnTo>
                <a:lnTo>
                  <a:pt x="3285683" y="1935548"/>
                </a:lnTo>
                <a:lnTo>
                  <a:pt x="2689974" y="1935548"/>
                </a:lnTo>
                <a:close/>
                <a:moveTo>
                  <a:pt x="2226335" y="1181094"/>
                </a:moveTo>
                <a:lnTo>
                  <a:pt x="2481022" y="1181094"/>
                </a:lnTo>
                <a:lnTo>
                  <a:pt x="2331523" y="1738313"/>
                </a:lnTo>
                <a:lnTo>
                  <a:pt x="2672545" y="1738313"/>
                </a:lnTo>
                <a:lnTo>
                  <a:pt x="2619628" y="1935548"/>
                </a:lnTo>
                <a:lnTo>
                  <a:pt x="2023919" y="1935548"/>
                </a:lnTo>
                <a:close/>
                <a:moveTo>
                  <a:pt x="1901575" y="1181094"/>
                </a:moveTo>
                <a:lnTo>
                  <a:pt x="2156262" y="1181094"/>
                </a:lnTo>
                <a:lnTo>
                  <a:pt x="1953846" y="1935548"/>
                </a:lnTo>
                <a:lnTo>
                  <a:pt x="1699159" y="1935548"/>
                </a:lnTo>
                <a:close/>
                <a:moveTo>
                  <a:pt x="1075801" y="1181094"/>
                </a:moveTo>
                <a:lnTo>
                  <a:pt x="1326172" y="1181094"/>
                </a:lnTo>
                <a:lnTo>
                  <a:pt x="1252724" y="1454853"/>
                </a:lnTo>
                <a:lnTo>
                  <a:pt x="1574383" y="1181094"/>
                </a:lnTo>
                <a:lnTo>
                  <a:pt x="1851733" y="1181094"/>
                </a:lnTo>
                <a:lnTo>
                  <a:pt x="1460499" y="1513054"/>
                </a:lnTo>
                <a:lnTo>
                  <a:pt x="1664426" y="1935548"/>
                </a:lnTo>
                <a:lnTo>
                  <a:pt x="1369809" y="1935548"/>
                </a:lnTo>
                <a:lnTo>
                  <a:pt x="1248039" y="1685500"/>
                </a:lnTo>
                <a:lnTo>
                  <a:pt x="1173781" y="1749091"/>
                </a:lnTo>
                <a:lnTo>
                  <a:pt x="1123756" y="1935548"/>
                </a:lnTo>
                <a:lnTo>
                  <a:pt x="873386" y="1935548"/>
                </a:lnTo>
                <a:close/>
                <a:moveTo>
                  <a:pt x="586939" y="283538"/>
                </a:moveTo>
                <a:cubicBezTo>
                  <a:pt x="457664" y="283538"/>
                  <a:pt x="353650" y="381482"/>
                  <a:pt x="353650" y="543239"/>
                </a:cubicBezTo>
                <a:cubicBezTo>
                  <a:pt x="353650" y="704996"/>
                  <a:pt x="457664" y="802941"/>
                  <a:pt x="586939" y="802941"/>
                </a:cubicBezTo>
                <a:cubicBezTo>
                  <a:pt x="716214" y="802941"/>
                  <a:pt x="820229" y="704996"/>
                  <a:pt x="820229" y="543239"/>
                </a:cubicBezTo>
                <a:cubicBezTo>
                  <a:pt x="820229" y="381482"/>
                  <a:pt x="716214" y="283538"/>
                  <a:pt x="586939" y="283538"/>
                </a:cubicBezTo>
                <a:close/>
                <a:moveTo>
                  <a:pt x="553842" y="0"/>
                </a:moveTo>
                <a:lnTo>
                  <a:pt x="1535158" y="0"/>
                </a:lnTo>
                <a:lnTo>
                  <a:pt x="1533433" y="6431"/>
                </a:lnTo>
                <a:lnTo>
                  <a:pt x="1941460" y="493594"/>
                </a:lnTo>
                <a:lnTo>
                  <a:pt x="1941460" y="106"/>
                </a:lnTo>
                <a:lnTo>
                  <a:pt x="2210076" y="106"/>
                </a:lnTo>
                <a:lnTo>
                  <a:pt x="2210091" y="49"/>
                </a:lnTo>
                <a:lnTo>
                  <a:pt x="3504456" y="49"/>
                </a:lnTo>
                <a:lnTo>
                  <a:pt x="3417303" y="324890"/>
                </a:lnTo>
                <a:lnTo>
                  <a:pt x="2298845" y="324890"/>
                </a:lnTo>
                <a:lnTo>
                  <a:pt x="2298845" y="396167"/>
                </a:lnTo>
                <a:lnTo>
                  <a:pt x="3285824" y="396167"/>
                </a:lnTo>
                <a:lnTo>
                  <a:pt x="3211390" y="673600"/>
                </a:lnTo>
                <a:lnTo>
                  <a:pt x="2298845" y="673600"/>
                </a:lnTo>
                <a:lnTo>
                  <a:pt x="2298845" y="744920"/>
                </a:lnTo>
                <a:lnTo>
                  <a:pt x="3304619" y="744920"/>
                </a:lnTo>
                <a:lnTo>
                  <a:pt x="3213022" y="1086327"/>
                </a:lnTo>
                <a:lnTo>
                  <a:pt x="2298845" y="1086327"/>
                </a:lnTo>
                <a:lnTo>
                  <a:pt x="2298845" y="1086401"/>
                </a:lnTo>
                <a:lnTo>
                  <a:pt x="1997399" y="1086401"/>
                </a:lnTo>
                <a:lnTo>
                  <a:pt x="1584075" y="592913"/>
                </a:lnTo>
                <a:lnTo>
                  <a:pt x="1584075" y="1086401"/>
                </a:lnTo>
                <a:lnTo>
                  <a:pt x="1226689" y="1086401"/>
                </a:lnTo>
                <a:lnTo>
                  <a:pt x="1226689" y="280176"/>
                </a:lnTo>
                <a:lnTo>
                  <a:pt x="1104100" y="280176"/>
                </a:lnTo>
                <a:lnTo>
                  <a:pt x="1129811" y="325646"/>
                </a:lnTo>
                <a:cubicBezTo>
                  <a:pt x="1158369" y="391314"/>
                  <a:pt x="1173878" y="464587"/>
                  <a:pt x="1173878" y="543239"/>
                </a:cubicBezTo>
                <a:cubicBezTo>
                  <a:pt x="1173878" y="857849"/>
                  <a:pt x="925729" y="1086387"/>
                  <a:pt x="586939" y="1086387"/>
                </a:cubicBezTo>
                <a:cubicBezTo>
                  <a:pt x="248149" y="1086387"/>
                  <a:pt x="0" y="857849"/>
                  <a:pt x="0" y="543239"/>
                </a:cubicBezTo>
                <a:cubicBezTo>
                  <a:pt x="0" y="267955"/>
                  <a:pt x="189989" y="58571"/>
                  <a:pt x="464449" y="10526"/>
                </a:cubicBezTo>
                <a:lnTo>
                  <a:pt x="553043" y="2979"/>
                </a:lnTo>
                <a:close/>
              </a:path>
            </a:pathLst>
          </a:custGeom>
          <a:solidFill>
            <a:schemeClr val="bg1"/>
          </a:solidFill>
          <a:ln>
            <a:noFill/>
          </a:ln>
          <a:effectLst>
            <a:outerShdw blurRad="508000" sx="102000" sy="102000" algn="ctr" rotWithShape="0">
              <a:schemeClr val="bg1"/>
            </a:outerShdw>
          </a:effectLst>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53135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Cubes">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9084BB-4610-481A-6F30-F2CB96143EA2}"/>
              </a:ext>
            </a:extLst>
          </p:cNvPr>
          <p:cNvPicPr>
            <a:picLocks noChangeAspect="1"/>
          </p:cNvPicPr>
          <p:nvPr userDrawn="1"/>
        </p:nvPicPr>
        <p:blipFill rotWithShape="1">
          <a:blip r:embed="rId2"/>
          <a:srcRect t="7813" b="7813"/>
          <a:stretch/>
        </p:blipFill>
        <p:spPr>
          <a:xfrm>
            <a:off x="-1" y="1"/>
            <a:ext cx="12192002" cy="6858000"/>
          </a:xfrm>
          <a:prstGeom prst="rect">
            <a:avLst/>
          </a:prstGeom>
        </p:spPr>
      </p:pic>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7F1A87D5-F62C-401E-B34A-63B32A5EE9F9}"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6" name="Rounded rectangle: Create">
            <a:extLst>
              <a:ext uri="{FF2B5EF4-FFF2-40B4-BE49-F238E27FC236}">
                <a16:creationId xmlns:a16="http://schemas.microsoft.com/office/drawing/2014/main" id="{D3AFD975-D56D-20C4-E4E7-402179661CD0}"/>
              </a:ext>
            </a:extLst>
          </p:cNvPr>
          <p:cNvSpPr/>
          <p:nvPr userDrawn="1"/>
        </p:nvSpPr>
        <p:spPr>
          <a:xfrm>
            <a:off x="327998" y="6249599"/>
            <a:ext cx="360000" cy="360000"/>
          </a:xfrm>
          <a:prstGeom prst="ellipse">
            <a:avLst/>
          </a:prstGeom>
          <a:noFill/>
          <a:ln>
            <a:solidFill>
              <a:schemeClr val="bg1"/>
            </a:solidFill>
          </a:ln>
          <a:effectLst>
            <a:innerShdw blurRad="190500">
              <a:schemeClr val="bg1"/>
            </a:innerShdw>
          </a:effectLst>
        </p:spPr>
        <p:txBody>
          <a:bodyPr wrap="square" lIns="0" tIns="0" rIns="0" bIns="0" rtlCol="0" anchor="ctr">
            <a:noAutofit/>
          </a:bodyPr>
          <a:lstStyle/>
          <a:p>
            <a:pPr lvl="0" algn="ctr"/>
            <a:endParaRPr lang="lt-LT" sz="1400" b="1" spc="300" dirty="0">
              <a:solidFill>
                <a:schemeClr val="bg1"/>
              </a:solidFill>
              <a:latin typeface="Montserrat ExtraBold" pitchFamily="2" charset="77"/>
            </a:endParaRPr>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60404" cy="153888"/>
          </a:xfrm>
          <a:noFill/>
        </p:spPr>
        <p:txBody>
          <a:bodyPr wrap="square" lIns="36000" tIns="0" rIns="0" bIns="0">
            <a:spAutoFit/>
          </a:bodyPr>
          <a:lstStyle>
            <a:lvl1pPr algn="ctr">
              <a:defRPr kumimoji="0" lang="en-US" sz="1000" b="1" i="0" u="none" strike="noStrike" cap="none" spc="300" normalizeH="0" baseline="0" smtClean="0">
                <a:ln>
                  <a:noFill/>
                </a:ln>
                <a:solidFill>
                  <a:prstClr val="white"/>
                </a:solidFill>
                <a:effectLst/>
                <a:uLnTx/>
                <a:uFillTx/>
                <a:latin typeface="Montserrat" pitchFamily="2" charset="77"/>
              </a:defRPr>
            </a:lvl1pPr>
          </a:lstStyle>
          <a:p>
            <a:fld id="{7377389A-639A-4987-85B0-98193EECDCEE}" type="slidenum">
              <a:rPr lang="en-LT"/>
              <a:pPr/>
              <a:t>‹#›</a:t>
            </a:fld>
            <a:endParaRPr lang="en-LT"/>
          </a:p>
        </p:txBody>
      </p:sp>
    </p:spTree>
    <p:extLst>
      <p:ext uri="{BB962C8B-B14F-4D97-AF65-F5344CB8AC3E}">
        <p14:creationId xmlns:p14="http://schemas.microsoft.com/office/powerpoint/2010/main" val="3127076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urpl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58A67F9C-9DA7-2C74-4E00-433CEFF3C631}"/>
              </a:ext>
            </a:extLst>
          </p:cNvPr>
          <p:cNvPicPr>
            <a:picLocks noChangeAspect="1"/>
          </p:cNvPicPr>
          <p:nvPr userDrawn="1"/>
        </p:nvPicPr>
        <p:blipFill rotWithShape="1">
          <a:blip r:embed="rId3"/>
          <a:srcRect t="16604" b="9360"/>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0A964F42-4FA8-40EC-ACE9-5CF3ECEA659F}"/>
              </a:ext>
            </a:extLst>
          </p:cNvPr>
          <p:cNvSpPr>
            <a:spLocks noGrp="1"/>
          </p:cNvSpPr>
          <p:nvPr>
            <p:ph type="dt" sz="half" idx="10"/>
          </p:nvPr>
        </p:nvSpPr>
        <p:spPr/>
        <p:txBody>
          <a:bodyPr/>
          <a:lstStyle/>
          <a:p>
            <a:fld id="{7F1A87D5-F62C-401E-B34A-63B32A5EE9F9}" type="datetime1">
              <a:rPr lang="en-US" smtClean="0"/>
              <a:t>2/18/23</a:t>
            </a:fld>
            <a:endParaRPr lang="en-US"/>
          </a:p>
        </p:txBody>
      </p:sp>
      <p:sp>
        <p:nvSpPr>
          <p:cNvPr id="3" name="Footer Placeholder 2">
            <a:extLst>
              <a:ext uri="{FF2B5EF4-FFF2-40B4-BE49-F238E27FC236}">
                <a16:creationId xmlns:a16="http://schemas.microsoft.com/office/drawing/2014/main" id="{5405AA25-362D-4DDC-9E8D-A2F0CEDE5F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E5905F-E855-4280-BFA1-8B91C896F282}"/>
              </a:ext>
            </a:extLst>
          </p:cNvPr>
          <p:cNvSpPr>
            <a:spLocks noGrp="1"/>
          </p:cNvSpPr>
          <p:nvPr>
            <p:ph type="sldNum" sz="quarter" idx="12"/>
          </p:nvPr>
        </p:nvSpPr>
        <p:spPr>
          <a:xfrm>
            <a:off x="177796" y="6352654"/>
            <a:ext cx="658800" cy="153888"/>
          </a:xfrm>
          <a:noFill/>
        </p:spPr>
        <p:txBody>
          <a:bodyPr vert="horz" wrap="square" lIns="36000" tIns="0" rIns="0" bIns="0" rtlCol="0" anchor="ctr">
            <a:spAutoFit/>
          </a:bodyPr>
          <a:lstStyle>
            <a:lvl1pPr>
              <a:defRPr kumimoji="0" lang="en-US" sz="1000" b="1" i="0" u="none" strike="noStrike" cap="none" spc="300" normalizeH="0" baseline="0" smtClean="0">
                <a:ln>
                  <a:noFill/>
                </a:ln>
                <a:solidFill>
                  <a:prstClr val="white"/>
                </a:solidFill>
                <a:effectLst/>
                <a:uLnTx/>
                <a:uFillTx/>
                <a:latin typeface="Montserrat" pitchFamily="2" charset="77"/>
              </a:defRPr>
            </a:lvl1pPr>
          </a:lstStyle>
          <a:p>
            <a:pPr algn="ctr"/>
            <a:fld id="{7377389A-639A-4987-85B0-98193EECDCEE}" type="slidenum">
              <a:rPr lang="en-LT"/>
              <a:pPr algn="ctr"/>
              <a:t>‹#›</a:t>
            </a:fld>
            <a:endParaRPr lang="en-LT"/>
          </a:p>
        </p:txBody>
      </p:sp>
      <p:sp>
        <p:nvSpPr>
          <p:cNvPr id="5" name="Rounded rectangle: Create">
            <a:extLst>
              <a:ext uri="{FF2B5EF4-FFF2-40B4-BE49-F238E27FC236}">
                <a16:creationId xmlns:a16="http://schemas.microsoft.com/office/drawing/2014/main" id="{F54E9B26-C808-3D43-869E-FCF399954DB3}"/>
              </a:ext>
            </a:extLst>
          </p:cNvPr>
          <p:cNvSpPr/>
          <p:nvPr userDrawn="1"/>
        </p:nvSpPr>
        <p:spPr>
          <a:xfrm>
            <a:off x="327998" y="6249599"/>
            <a:ext cx="360000" cy="360000"/>
          </a:xfrm>
          <a:prstGeom prst="ellipse">
            <a:avLst/>
          </a:prstGeom>
          <a:noFill/>
          <a:ln>
            <a:solidFill>
              <a:schemeClr val="bg1"/>
            </a:solidFill>
          </a:ln>
          <a:effectLst>
            <a:innerShdw blurRad="190500">
              <a:schemeClr val="bg1"/>
            </a:innerShdw>
          </a:effectLst>
        </p:spPr>
        <p:txBody>
          <a:bodyPr wrap="square" lIns="0" tIns="0" rIns="0" bIns="0" rtlCol="0" anchor="ctr">
            <a:noAutofit/>
          </a:bodyPr>
          <a:lstStyle/>
          <a:p>
            <a:pPr lvl="0" algn="ctr"/>
            <a:endParaRPr lang="lt-LT" sz="1400" b="1" spc="300" dirty="0">
              <a:solidFill>
                <a:schemeClr val="bg1"/>
              </a:solidFill>
              <a:latin typeface="Montserrat ExtraBold" pitchFamily="2" charset="77"/>
            </a:endParaRPr>
          </a:p>
        </p:txBody>
      </p:sp>
    </p:spTree>
    <p:extLst>
      <p:ext uri="{BB962C8B-B14F-4D97-AF65-F5344CB8AC3E}">
        <p14:creationId xmlns:p14="http://schemas.microsoft.com/office/powerpoint/2010/main" val="2573794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D99AAA-8EFB-4E55-B6E7-B974CFEDFF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AB0C01-650C-4215-94CD-4C279AA58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97E14C-D6E6-4870-86E6-73E20E59DF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F192F6-4CF1-4938-AF22-55D595323E13}" type="datetime1">
              <a:rPr lang="en-US" smtClean="0"/>
              <a:t>2/18/23</a:t>
            </a:fld>
            <a:endParaRPr lang="en-US"/>
          </a:p>
        </p:txBody>
      </p:sp>
      <p:sp>
        <p:nvSpPr>
          <p:cNvPr id="5" name="Footer Placeholder 4">
            <a:extLst>
              <a:ext uri="{FF2B5EF4-FFF2-40B4-BE49-F238E27FC236}">
                <a16:creationId xmlns:a16="http://schemas.microsoft.com/office/drawing/2014/main" id="{33CB2D5A-42F5-4826-9D65-F04D0E976B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F0F6E6-E6E3-44C3-B80D-9A872285E2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77389A-639A-4987-85B0-98193EECDCEE}" type="slidenum">
              <a:rPr lang="en-US" smtClean="0"/>
              <a:t>‹#›</a:t>
            </a:fld>
            <a:endParaRPr lang="en-US"/>
          </a:p>
        </p:txBody>
      </p:sp>
    </p:spTree>
    <p:extLst>
      <p:ext uri="{BB962C8B-B14F-4D97-AF65-F5344CB8AC3E}">
        <p14:creationId xmlns:p14="http://schemas.microsoft.com/office/powerpoint/2010/main" val="9323737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1" r:id="rId6"/>
    <p:sldLayoutId id="2147483672" r:id="rId7"/>
    <p:sldLayoutId id="2147483673" r:id="rId8"/>
    <p:sldLayoutId id="2147483666" r:id="rId9"/>
    <p:sldLayoutId id="2147483667" r:id="rId10"/>
    <p:sldLayoutId id="2147483668" r:id="rId11"/>
    <p:sldLayoutId id="2147483669" r:id="rId12"/>
    <p:sldLayoutId id="2147483670" r:id="rId13"/>
    <p:sldLayoutId id="2147483675" r:id="rId14"/>
    <p:sldLayoutId id="2147483676" r:id="rId15"/>
    <p:sldLayoutId id="2147483678"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6.xml"/><Relationship Id="rId5" Type="http://schemas.openxmlformats.org/officeDocument/2006/relationships/image" Target="../media/image25.jp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1.xml"/><Relationship Id="rId5" Type="http://schemas.openxmlformats.org/officeDocument/2006/relationships/image" Target="../media/image29.sv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7.wdp"/></Relationships>
</file>

<file path=ppt/slides/_rels/slide4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slide" Target="slide6.xml"/><Relationship Id="rId3" Type="http://schemas.microsoft.com/office/2017/06/relationships/model3d" Target="../media/model3d1.glb"/><Relationship Id="rId7" Type="http://schemas.openxmlformats.org/officeDocument/2006/relationships/slide" Target="slide48.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slide" Target="slide1.xml"/><Relationship Id="rId4" Type="http://schemas.openxmlformats.org/officeDocument/2006/relationships/image" Target="../media/image62.png"/><Relationship Id="rId9" Type="http://schemas.openxmlformats.org/officeDocument/2006/relationships/slide" Target="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microsoft.com/office/2007/relationships/hdphoto" Target="../media/hdphoto7.wdp"/><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FC81E2-660C-49D8-A167-8A3CAC023ACE}"/>
              </a:ext>
            </a:extLst>
          </p:cNvPr>
          <p:cNvSpPr txBox="1"/>
          <p:nvPr/>
        </p:nvSpPr>
        <p:spPr>
          <a:xfrm>
            <a:off x="1612760" y="2739431"/>
            <a:ext cx="8966479" cy="1379137"/>
          </a:xfrm>
          <a:prstGeom prst="rect">
            <a:avLst/>
          </a:prstGeom>
          <a:noFill/>
        </p:spPr>
        <p:txBody>
          <a:bodyPr wrap="none" rtlCol="0">
            <a:prstTxWarp prst="textDeflateBottom">
              <a:avLst>
                <a:gd name="adj" fmla="val 76528"/>
              </a:avLst>
            </a:prstTxWarp>
            <a:spAutoFit/>
          </a:bodyPr>
          <a:lstStyle/>
          <a:p>
            <a:r>
              <a:rPr lang="en-US" sz="9600" spc="300" dirty="0">
                <a:solidFill>
                  <a:srgbClr val="E50914"/>
                </a:solidFill>
                <a:latin typeface="Roboto Bk" panose="02000000000000000000" pitchFamily="2" charset="0"/>
                <a:ea typeface="Roboto Bk" panose="02000000000000000000" pitchFamily="2" charset="0"/>
                <a:cs typeface="Roboto Bk" panose="02000000000000000000" pitchFamily="2" charset="0"/>
              </a:rPr>
              <a:t>TREES</a:t>
            </a:r>
            <a:endParaRPr lang="en-PH" sz="9600" spc="300" dirty="0">
              <a:solidFill>
                <a:srgbClr val="E50914"/>
              </a:solidFill>
              <a:latin typeface="Roboto Bk" panose="02000000000000000000" pitchFamily="2" charset="0"/>
              <a:ea typeface="Roboto Bk" panose="02000000000000000000" pitchFamily="2" charset="0"/>
              <a:cs typeface="Roboto Bk" panose="02000000000000000000" pitchFamily="2" charset="0"/>
            </a:endParaRPr>
          </a:p>
        </p:txBody>
      </p:sp>
    </p:spTree>
    <p:extLst>
      <p:ext uri="{BB962C8B-B14F-4D97-AF65-F5344CB8AC3E}">
        <p14:creationId xmlns:p14="http://schemas.microsoft.com/office/powerpoint/2010/main" val="255368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a:effectLst>
            <a:outerShdw blurRad="8729" dist="50800" sx="1000" sy="1000" algn="ctr" rotWithShape="0">
              <a:srgbClr val="000000"/>
            </a:outerShdw>
          </a:effectLst>
        </p:spPr>
      </p:pic>
      <p:sp>
        <p:nvSpPr>
          <p:cNvPr id="32" name="Rectangle: Rounded Corners 31">
            <a:extLst>
              <a:ext uri="{FF2B5EF4-FFF2-40B4-BE49-F238E27FC236}">
                <a16:creationId xmlns:a16="http://schemas.microsoft.com/office/drawing/2014/main" id="{2339F55E-8271-44A8-9A4D-C147BF3DAAF7}"/>
              </a:ext>
            </a:extLst>
          </p:cNvPr>
          <p:cNvSpPr/>
          <p:nvPr/>
        </p:nvSpPr>
        <p:spPr>
          <a:xfrm>
            <a:off x="8779677"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8779678"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8779678"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2603" t="5921" r="31495" b="7039"/>
          <a:stretch/>
        </p:blipFill>
        <p:spPr>
          <a:xfrm>
            <a:off x="472082" y="402897"/>
            <a:ext cx="11474753" cy="5997388"/>
          </a:xfrm>
          <a:prstGeom prst="roundRect">
            <a:avLst>
              <a:gd name="adj" fmla="val 7958"/>
            </a:avLst>
          </a:prstGeom>
          <a:noFill/>
          <a:ln>
            <a:noFill/>
          </a:ln>
          <a:effectLst>
            <a:outerShdw blurRad="635000" dist="215900" dir="7200000" algn="ctr" rotWithShape="0">
              <a:schemeClr val="tx1">
                <a:lumMod val="50000"/>
                <a:lumOff val="50000"/>
                <a:alpha val="43000"/>
              </a:schemeClr>
            </a:outerShdw>
          </a:effectLst>
        </p:spPr>
      </p:pic>
      <p:grpSp>
        <p:nvGrpSpPr>
          <p:cNvPr id="29" name="Group 28">
            <a:extLst>
              <a:ext uri="{FF2B5EF4-FFF2-40B4-BE49-F238E27FC236}">
                <a16:creationId xmlns:a16="http://schemas.microsoft.com/office/drawing/2014/main" id="{55E4323D-247B-411F-A013-2DB77AD4187E}"/>
              </a:ext>
            </a:extLst>
          </p:cNvPr>
          <p:cNvGrpSpPr/>
          <p:nvPr/>
        </p:nvGrpSpPr>
        <p:grpSpPr>
          <a:xfrm>
            <a:off x="3025892" y="729983"/>
            <a:ext cx="5762467" cy="450048"/>
            <a:chOff x="1588770" y="5753100"/>
            <a:chExt cx="1432560" cy="450048"/>
          </a:xfrm>
          <a:gradFill>
            <a:gsLst>
              <a:gs pos="0">
                <a:srgbClr val="C570EC"/>
              </a:gs>
              <a:gs pos="50000">
                <a:srgbClr val="C371EB"/>
              </a:gs>
              <a:gs pos="100000">
                <a:srgbClr val="A577D7"/>
              </a:gs>
            </a:gsLst>
            <a:lin ang="10800000" scaled="1"/>
          </a:gradFill>
          <a:effectLst/>
        </p:grpSpPr>
        <p:sp>
          <p:nvSpPr>
            <p:cNvPr id="30" name="Rectangle: Rounded Corners 29">
              <a:extLst>
                <a:ext uri="{FF2B5EF4-FFF2-40B4-BE49-F238E27FC236}">
                  <a16:creationId xmlns:a16="http://schemas.microsoft.com/office/drawing/2014/main" id="{043C6556-1668-4531-A09F-0D3BCDF98110}"/>
                </a:ext>
              </a:extLst>
            </p:cNvPr>
            <p:cNvSpPr/>
            <p:nvPr/>
          </p:nvSpPr>
          <p:spPr>
            <a:xfrm>
              <a:off x="1588770" y="5753100"/>
              <a:ext cx="1432560" cy="441960"/>
            </a:xfrm>
            <a:prstGeom prst="roundRect">
              <a:avLst>
                <a:gd name="adj" fmla="val 413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solidFill>
                  <a:srgbClr val="7030A0"/>
                </a:solidFill>
                <a:latin typeface="Century Gothic" panose="020B0502020202020204" pitchFamily="34" charset="0"/>
              </a:endParaRPr>
            </a:p>
          </p:txBody>
        </p:sp>
        <p:sp>
          <p:nvSpPr>
            <p:cNvPr id="31" name="TextBox 30">
              <a:extLst>
                <a:ext uri="{FF2B5EF4-FFF2-40B4-BE49-F238E27FC236}">
                  <a16:creationId xmlns:a16="http://schemas.microsoft.com/office/drawing/2014/main" id="{524729FF-5C4E-4225-996B-384CF8B11A6E}"/>
                </a:ext>
              </a:extLst>
            </p:cNvPr>
            <p:cNvSpPr txBox="1"/>
            <p:nvPr/>
          </p:nvSpPr>
          <p:spPr>
            <a:xfrm>
              <a:off x="1699837" y="5803038"/>
              <a:ext cx="1226026" cy="400110"/>
            </a:xfrm>
            <a:prstGeom prst="rect">
              <a:avLst/>
            </a:prstGeom>
            <a:grpFill/>
          </p:spPr>
          <p:txBody>
            <a:bodyPr wrap="square">
              <a:spAutoFit/>
            </a:bodyPr>
            <a:lstStyle/>
            <a:p>
              <a:pPr algn="ctr"/>
              <a:r>
                <a:rPr lang="en-US" sz="2000" b="1" dirty="0">
                  <a:solidFill>
                    <a:schemeClr val="bg1"/>
                  </a:solidFill>
                  <a:latin typeface="Century Gothic" panose="020B0502020202020204" pitchFamily="34" charset="0"/>
                  <a:ea typeface="Calibri Light"/>
                  <a:cs typeface="Calibri Light"/>
                </a:rPr>
                <a:t>Properties of binary trees</a:t>
              </a:r>
              <a:endParaRPr lang="en-MY" sz="2000" b="1" dirty="0">
                <a:solidFill>
                  <a:schemeClr val="bg1"/>
                </a:solidFill>
                <a:latin typeface="Century Gothic" panose="020B0502020202020204" pitchFamily="34" charset="0"/>
              </a:endParaRPr>
            </a:p>
          </p:txBody>
        </p:sp>
      </p:grpSp>
      <p:sp>
        <p:nvSpPr>
          <p:cNvPr id="38" name="Rectangle: Rounded Corners 37">
            <a:extLst>
              <a:ext uri="{FF2B5EF4-FFF2-40B4-BE49-F238E27FC236}">
                <a16:creationId xmlns:a16="http://schemas.microsoft.com/office/drawing/2014/main" id="{009B04E9-2F6F-4FA6-89CA-E824E5DEC9D0}"/>
              </a:ext>
            </a:extLst>
          </p:cNvPr>
          <p:cNvSpPr/>
          <p:nvPr/>
        </p:nvSpPr>
        <p:spPr>
          <a:xfrm>
            <a:off x="4447517" y="12548400"/>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39" name="Rectangle: Rounded Corners 38">
            <a:extLst>
              <a:ext uri="{FF2B5EF4-FFF2-40B4-BE49-F238E27FC236}">
                <a16:creationId xmlns:a16="http://schemas.microsoft.com/office/drawing/2014/main" id="{5632A2E7-3938-4DF9-A687-28D04014359A}"/>
              </a:ext>
            </a:extLst>
          </p:cNvPr>
          <p:cNvSpPr/>
          <p:nvPr/>
        </p:nvSpPr>
        <p:spPr>
          <a:xfrm>
            <a:off x="4449952" y="17271234"/>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0" name="Rectangle: Rounded Corners 39">
            <a:extLst>
              <a:ext uri="{FF2B5EF4-FFF2-40B4-BE49-F238E27FC236}">
                <a16:creationId xmlns:a16="http://schemas.microsoft.com/office/drawing/2014/main" id="{92A8E508-9BC4-4030-9F9D-E06070E1230F}"/>
              </a:ext>
            </a:extLst>
          </p:cNvPr>
          <p:cNvSpPr/>
          <p:nvPr/>
        </p:nvSpPr>
        <p:spPr>
          <a:xfrm>
            <a:off x="4447517" y="8621979"/>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1" name="TextBox 40">
            <a:extLst>
              <a:ext uri="{FF2B5EF4-FFF2-40B4-BE49-F238E27FC236}">
                <a16:creationId xmlns:a16="http://schemas.microsoft.com/office/drawing/2014/main" id="{09B22B0A-386C-4A84-8AF7-7D8F7AF0403C}"/>
              </a:ext>
            </a:extLst>
          </p:cNvPr>
          <p:cNvSpPr txBox="1"/>
          <p:nvPr/>
        </p:nvSpPr>
        <p:spPr>
          <a:xfrm>
            <a:off x="544273" y="1510584"/>
            <a:ext cx="10725707" cy="4619854"/>
          </a:xfrm>
          <a:prstGeom prst="rect">
            <a:avLst/>
          </a:prstGeom>
          <a:noFill/>
        </p:spPr>
        <p:txBody>
          <a:bodyPr wrap="square" rtlCol="0">
            <a:spAutoFit/>
          </a:bodyPr>
          <a:lstStyle/>
          <a:p>
            <a:pPr marL="457200" indent="-457200">
              <a:lnSpc>
                <a:spcPct val="150000"/>
              </a:lnSpc>
              <a:buAutoNum type="arabicPeriod"/>
            </a:pPr>
            <a:r>
              <a:rPr lang="en-US" sz="2000" dirty="0">
                <a:ea typeface="+mn-lt"/>
                <a:cs typeface="+mn-lt"/>
              </a:rPr>
              <a:t>The number of external nodes is 1 more than the number of internal nodes. It is easy to see this if we start removing external nodes with their internal parent, one pair at a time (assume that a method </a:t>
            </a:r>
            <a:r>
              <a:rPr lang="en-US" sz="2000" dirty="0" err="1">
                <a:ea typeface="+mn-lt"/>
                <a:cs typeface="+mn-lt"/>
              </a:rPr>
              <a:t>removeAboveExternal</a:t>
            </a:r>
            <a:r>
              <a:rPr lang="en-US" sz="2000" dirty="0">
                <a:ea typeface="+mn-lt"/>
                <a:cs typeface="+mn-lt"/>
              </a:rPr>
              <a:t>(n) does this). At the end of this process, only the root with its two external children will remain. </a:t>
            </a:r>
          </a:p>
          <a:p>
            <a:pPr marL="457200" indent="-457200">
              <a:lnSpc>
                <a:spcPct val="150000"/>
              </a:lnSpc>
              <a:buFontTx/>
              <a:buAutoNum type="arabicPeriod"/>
            </a:pPr>
            <a:r>
              <a:rPr lang="en-US" sz="2000" dirty="0">
                <a:ea typeface="+mn-lt"/>
                <a:cs typeface="+mn-lt"/>
              </a:rPr>
              <a:t>The number of external nodes is at least h + 1, where h is the height of the tree, and at most 2h . The later holds for a full binary tree, which is a tree where internal nodes completely fill every level. 3. The number of internal nodes is at least h and at most 2h - 1. </a:t>
            </a:r>
            <a:endParaRPr lang="en-US" sz="2000" dirty="0">
              <a:ea typeface="Calibri"/>
              <a:cs typeface="Calibri"/>
            </a:endParaRPr>
          </a:p>
          <a:p>
            <a:pPr marL="457200" indent="-457200">
              <a:lnSpc>
                <a:spcPct val="150000"/>
              </a:lnSpc>
              <a:buAutoNum type="arabicPeriod"/>
            </a:pPr>
            <a:r>
              <a:rPr lang="en-US" sz="2000" dirty="0">
                <a:ea typeface="+mn-lt"/>
                <a:cs typeface="+mn-lt"/>
              </a:rPr>
              <a:t>The total number of nodes in a binary tree is at least 2*h + 1 and at most 2h+1 -1. </a:t>
            </a:r>
          </a:p>
          <a:p>
            <a:pPr marL="457200" indent="-457200">
              <a:lnSpc>
                <a:spcPct val="150000"/>
              </a:lnSpc>
              <a:buAutoNum type="arabicPeriod"/>
            </a:pPr>
            <a:r>
              <a:rPr lang="en-US" sz="2000" dirty="0">
                <a:ea typeface="+mn-lt"/>
                <a:cs typeface="+mn-lt"/>
              </a:rPr>
              <a:t>The height, h, of a binary tree with n nodes is at least log n+1 and at most n. </a:t>
            </a:r>
          </a:p>
          <a:p>
            <a:pPr marL="457200" indent="-457200">
              <a:lnSpc>
                <a:spcPct val="150000"/>
              </a:lnSpc>
              <a:buAutoNum type="arabicPeriod"/>
            </a:pPr>
            <a:r>
              <a:rPr lang="en-US" sz="2000" dirty="0">
                <a:ea typeface="+mn-lt"/>
                <a:cs typeface="+mn-lt"/>
              </a:rPr>
              <a:t> A binary tree with n nodes has exactly n -1 edges. </a:t>
            </a:r>
            <a:endParaRPr lang="en-US" sz="2000" dirty="0">
              <a:ea typeface="Calibri"/>
              <a:cs typeface="Calibri"/>
            </a:endParaRPr>
          </a:p>
        </p:txBody>
      </p:sp>
      <p:sp>
        <p:nvSpPr>
          <p:cNvPr id="45" name="TextBox 44">
            <a:extLst>
              <a:ext uri="{FF2B5EF4-FFF2-40B4-BE49-F238E27FC236}">
                <a16:creationId xmlns:a16="http://schemas.microsoft.com/office/drawing/2014/main" id="{A063AE86-C311-4E4B-BE46-C5D1D09FDDEA}"/>
              </a:ext>
            </a:extLst>
          </p:cNvPr>
          <p:cNvSpPr txBox="1"/>
          <p:nvPr/>
        </p:nvSpPr>
        <p:spPr>
          <a:xfrm>
            <a:off x="4153972" y="1649516"/>
            <a:ext cx="2115411" cy="253916"/>
          </a:xfrm>
          <a:prstGeom prst="rect">
            <a:avLst/>
          </a:prstGeom>
          <a:noFill/>
        </p:spPr>
        <p:txBody>
          <a:bodyPr wrap="square">
            <a:spAutoFit/>
          </a:bodyPr>
          <a:lstStyle/>
          <a:p>
            <a:endParaRPr lang="en-MY" sz="1050" dirty="0"/>
          </a:p>
        </p:txBody>
      </p:sp>
      <p:sp>
        <p:nvSpPr>
          <p:cNvPr id="47" name="Rectangle: Rounded Corners 46">
            <a:extLst>
              <a:ext uri="{FF2B5EF4-FFF2-40B4-BE49-F238E27FC236}">
                <a16:creationId xmlns:a16="http://schemas.microsoft.com/office/drawing/2014/main" id="{EF8A7AB2-47AE-446B-927C-E20763580EB5}"/>
              </a:ext>
            </a:extLst>
          </p:cNvPr>
          <p:cNvSpPr/>
          <p:nvPr/>
        </p:nvSpPr>
        <p:spPr>
          <a:xfrm>
            <a:off x="5599173" y="542713"/>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42">
            <a:extLst>
              <a:ext uri="{FF2B5EF4-FFF2-40B4-BE49-F238E27FC236}">
                <a16:creationId xmlns:a16="http://schemas.microsoft.com/office/drawing/2014/main" id="{66B1B172-0B75-4DB3-9549-1209994A3257}"/>
              </a:ext>
            </a:extLst>
          </p:cNvPr>
          <p:cNvSpPr/>
          <p:nvPr/>
        </p:nvSpPr>
        <p:spPr>
          <a:xfrm>
            <a:off x="-543558"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Rounded Corners 47">
            <a:extLst>
              <a:ext uri="{FF2B5EF4-FFF2-40B4-BE49-F238E27FC236}">
                <a16:creationId xmlns:a16="http://schemas.microsoft.com/office/drawing/2014/main" id="{538F4F76-9815-4DC1-BEFA-1BC1C1A48C6B}"/>
              </a:ext>
            </a:extLst>
          </p:cNvPr>
          <p:cNvSpPr/>
          <p:nvPr/>
        </p:nvSpPr>
        <p:spPr>
          <a:xfrm>
            <a:off x="-1087831"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Rectangle: Rounded Corners 48">
            <a:extLst>
              <a:ext uri="{FF2B5EF4-FFF2-40B4-BE49-F238E27FC236}">
                <a16:creationId xmlns:a16="http://schemas.microsoft.com/office/drawing/2014/main" id="{F9A8CB86-7D28-474A-9A9A-FF22E8B275A7}"/>
              </a:ext>
            </a:extLst>
          </p:cNvPr>
          <p:cNvSpPr/>
          <p:nvPr/>
        </p:nvSpPr>
        <p:spPr>
          <a:xfrm>
            <a:off x="-1646055" y="600879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0" name="Graphic 49" descr="Home with solid fill">
            <a:extLst>
              <a:ext uri="{FF2B5EF4-FFF2-40B4-BE49-F238E27FC236}">
                <a16:creationId xmlns:a16="http://schemas.microsoft.com/office/drawing/2014/main" id="{4BA21E83-C78E-448C-8F7F-AB4108A67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616" y="6053701"/>
            <a:ext cx="320489" cy="320489"/>
          </a:xfrm>
          <a:prstGeom prst="rect">
            <a:avLst/>
          </a:prstGeom>
        </p:spPr>
      </p:pic>
      <p:pic>
        <p:nvPicPr>
          <p:cNvPr id="51" name="Graphic 50" descr="Caret Up with solid fill">
            <a:extLst>
              <a:ext uri="{FF2B5EF4-FFF2-40B4-BE49-F238E27FC236}">
                <a16:creationId xmlns:a16="http://schemas.microsoft.com/office/drawing/2014/main" id="{330B6D3A-247C-4325-8AAA-09906665DC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045" y="4676085"/>
            <a:ext cx="392341" cy="392341"/>
          </a:xfrm>
          <a:prstGeom prst="rect">
            <a:avLst/>
          </a:prstGeom>
        </p:spPr>
      </p:pic>
      <p:pic>
        <p:nvPicPr>
          <p:cNvPr id="54" name="Graphic 53" descr="Caret Up with solid fill">
            <a:extLst>
              <a:ext uri="{FF2B5EF4-FFF2-40B4-BE49-F238E27FC236}">
                <a16:creationId xmlns:a16="http://schemas.microsoft.com/office/drawing/2014/main" id="{C3C6DF5A-C3EF-4188-BDF2-A35587218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048318" y="5359905"/>
            <a:ext cx="392341" cy="392341"/>
          </a:xfrm>
          <a:prstGeom prst="rect">
            <a:avLst/>
          </a:prstGeom>
        </p:spPr>
      </p:pic>
    </p:spTree>
    <p:extLst>
      <p:ext uri="{BB962C8B-B14F-4D97-AF65-F5344CB8AC3E}">
        <p14:creationId xmlns:p14="http://schemas.microsoft.com/office/powerpoint/2010/main" val="205405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1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childTnLst>
                          </p:cTn>
                        </p:par>
                        <p:par>
                          <p:cTn id="13" fill="hold">
                            <p:stCondLst>
                              <p:cond delay="1100"/>
                            </p:stCondLst>
                            <p:childTnLst>
                              <p:par>
                                <p:cTn id="14" presetID="2" presetClass="entr" presetSubtype="4" accel="50000" decel="5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ppt_x"/>
                                          </p:val>
                                        </p:tav>
                                        <p:tav tm="100000">
                                          <p:val>
                                            <p:strVal val="#ppt_x"/>
                                          </p:val>
                                        </p:tav>
                                      </p:tavLst>
                                    </p:anim>
                                    <p:anim calcmode="lin" valueType="num">
                                      <p:cBhvr additive="base">
                                        <p:cTn id="17"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xEl>
                                              <p:pRg st="0" end="0"/>
                                            </p:txEl>
                                          </p:spTgt>
                                        </p:tgtEl>
                                        <p:attrNameLst>
                                          <p:attrName>style.visibility</p:attrName>
                                        </p:attrNameLst>
                                      </p:cBhvr>
                                      <p:to>
                                        <p:strVal val="visible"/>
                                      </p:to>
                                    </p:set>
                                    <p:animEffect transition="in" filter="fade">
                                      <p:cBhvr>
                                        <p:cTn id="22" dur="500"/>
                                        <p:tgtEl>
                                          <p:spTgt spid="4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xEl>
                                              <p:pRg st="1" end="1"/>
                                            </p:txEl>
                                          </p:spTgt>
                                        </p:tgtEl>
                                        <p:attrNameLst>
                                          <p:attrName>style.visibility</p:attrName>
                                        </p:attrNameLst>
                                      </p:cBhvr>
                                      <p:to>
                                        <p:strVal val="visible"/>
                                      </p:to>
                                    </p:set>
                                    <p:animEffect transition="in" filter="fade">
                                      <p:cBhvr>
                                        <p:cTn id="27" dur="500"/>
                                        <p:tgtEl>
                                          <p:spTgt spid="4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xEl>
                                              <p:pRg st="2" end="2"/>
                                            </p:txEl>
                                          </p:spTgt>
                                        </p:tgtEl>
                                        <p:attrNameLst>
                                          <p:attrName>style.visibility</p:attrName>
                                        </p:attrNameLst>
                                      </p:cBhvr>
                                      <p:to>
                                        <p:strVal val="visible"/>
                                      </p:to>
                                    </p:set>
                                    <p:animEffect transition="in" filter="fade">
                                      <p:cBhvr>
                                        <p:cTn id="32" dur="500"/>
                                        <p:tgtEl>
                                          <p:spTgt spid="4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xEl>
                                              <p:pRg st="3" end="3"/>
                                            </p:txEl>
                                          </p:spTgt>
                                        </p:tgtEl>
                                        <p:attrNameLst>
                                          <p:attrName>style.visibility</p:attrName>
                                        </p:attrNameLst>
                                      </p:cBhvr>
                                      <p:to>
                                        <p:strVal val="visible"/>
                                      </p:to>
                                    </p:set>
                                    <p:animEffect transition="in" filter="fade">
                                      <p:cBhvr>
                                        <p:cTn id="37" dur="500"/>
                                        <p:tgtEl>
                                          <p:spTgt spid="4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
                                            <p:txEl>
                                              <p:pRg st="4" end="4"/>
                                            </p:txEl>
                                          </p:spTgt>
                                        </p:tgtEl>
                                        <p:attrNameLst>
                                          <p:attrName>style.visibility</p:attrName>
                                        </p:attrNameLst>
                                      </p:cBhvr>
                                      <p:to>
                                        <p:strVal val="visible"/>
                                      </p:to>
                                    </p:set>
                                    <p:animEffect transition="in" filter="fade">
                                      <p:cBhvr>
                                        <p:cTn id="42" dur="500"/>
                                        <p:tgtEl>
                                          <p:spTgt spid="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654006C-FE86-45EE-BB9C-DE61D8D22075}"/>
              </a:ext>
            </a:extLst>
          </p:cNvPr>
          <p:cNvSpPr/>
          <p:nvPr/>
        </p:nvSpPr>
        <p:spPr>
          <a:xfrm>
            <a:off x="2386664" y="-301212"/>
            <a:ext cx="2232507" cy="2232507"/>
          </a:xfrm>
          <a:prstGeom prst="ellipse">
            <a:avLst/>
          </a:prstGeom>
          <a:gradFill>
            <a:gsLst>
              <a:gs pos="0">
                <a:schemeClr val="accent3">
                  <a:lumMod val="40000"/>
                  <a:lumOff val="60000"/>
                  <a:alpha val="50000"/>
                </a:schemeClr>
              </a:gs>
              <a:gs pos="69000">
                <a:schemeClr val="accent3">
                  <a:lumMod val="40000"/>
                  <a:lumOff val="6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Single Corner Rounded 3">
            <a:extLst>
              <a:ext uri="{FF2B5EF4-FFF2-40B4-BE49-F238E27FC236}">
                <a16:creationId xmlns:a16="http://schemas.microsoft.com/office/drawing/2014/main" id="{EE02EFA5-BD0E-4B6F-AD8F-178324CA7DFF}"/>
              </a:ext>
            </a:extLst>
          </p:cNvPr>
          <p:cNvSpPr/>
          <p:nvPr/>
        </p:nvSpPr>
        <p:spPr>
          <a:xfrm>
            <a:off x="0" y="495300"/>
            <a:ext cx="3811675" cy="6362700"/>
          </a:xfrm>
          <a:prstGeom prst="round1Rect">
            <a:avLst>
              <a:gd name="adj" fmla="val 26363"/>
            </a:avLst>
          </a:prstGeom>
          <a:gradFill>
            <a:gsLst>
              <a:gs pos="0">
                <a:srgbClr val="7C3ACE"/>
              </a:gs>
              <a:gs pos="100000">
                <a:srgbClr val="AB98FF"/>
              </a:gs>
            </a:gsLst>
            <a:lin ang="2700000" scaled="1"/>
          </a:gradFill>
          <a:ln>
            <a:noFill/>
          </a:ln>
          <a:effectLst>
            <a:outerShdw blurRad="762000" dist="228600" dir="2700000" sx="95000" sy="95000" algn="tl"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6" name="Oval 5">
            <a:extLst>
              <a:ext uri="{FF2B5EF4-FFF2-40B4-BE49-F238E27FC236}">
                <a16:creationId xmlns:a16="http://schemas.microsoft.com/office/drawing/2014/main" id="{152917A6-73BE-463D-8CB8-1092CF50BCEE}"/>
              </a:ext>
            </a:extLst>
          </p:cNvPr>
          <p:cNvSpPr/>
          <p:nvPr/>
        </p:nvSpPr>
        <p:spPr>
          <a:xfrm>
            <a:off x="8803079" y="2834402"/>
            <a:ext cx="5410200" cy="5410200"/>
          </a:xfrm>
          <a:prstGeom prst="ellipse">
            <a:avLst/>
          </a:prstGeom>
          <a:solidFill>
            <a:schemeClr val="accent2">
              <a:lumMod val="40000"/>
              <a:lumOff val="60000"/>
              <a:alpha val="64853"/>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C37B6BD-248B-46C0-AF56-55083A2669EB}"/>
              </a:ext>
            </a:extLst>
          </p:cNvPr>
          <p:cNvGrpSpPr/>
          <p:nvPr/>
        </p:nvGrpSpPr>
        <p:grpSpPr>
          <a:xfrm>
            <a:off x="4790621" y="243234"/>
            <a:ext cx="6094438" cy="1464872"/>
            <a:chOff x="4249847" y="362196"/>
            <a:chExt cx="5184926" cy="769441"/>
          </a:xfrm>
        </p:grpSpPr>
        <p:sp>
          <p:nvSpPr>
            <p:cNvPr id="8" name="TextBox 7">
              <a:extLst>
                <a:ext uri="{FF2B5EF4-FFF2-40B4-BE49-F238E27FC236}">
                  <a16:creationId xmlns:a16="http://schemas.microsoft.com/office/drawing/2014/main" id="{909B33A7-D003-4ED9-8E3E-3FFC74F845DF}"/>
                </a:ext>
              </a:extLst>
            </p:cNvPr>
            <p:cNvSpPr txBox="1"/>
            <p:nvPr/>
          </p:nvSpPr>
          <p:spPr>
            <a:xfrm>
              <a:off x="4249847" y="362196"/>
              <a:ext cx="5184926" cy="769441"/>
            </a:xfrm>
            <a:prstGeom prst="rect">
              <a:avLst/>
            </a:prstGeom>
            <a:noFill/>
          </p:spPr>
          <p:txBody>
            <a:bodyPr wrap="square">
              <a:spAutoFit/>
            </a:bodyPr>
            <a:lstStyle/>
            <a:p>
              <a:r>
                <a:rPr lang="en-US" sz="4400" dirty="0">
                  <a:solidFill>
                    <a:schemeClr val="tx1">
                      <a:lumMod val="85000"/>
                      <a:lumOff val="15000"/>
                    </a:schemeClr>
                  </a:solidFill>
                  <a:latin typeface="+mj-lt"/>
                </a:rPr>
                <a:t>Types of </a:t>
              </a:r>
              <a:r>
                <a:rPr lang="en-US" sz="4400" dirty="0">
                  <a:solidFill>
                    <a:srgbClr val="7C3ACE"/>
                  </a:solidFill>
                  <a:latin typeface="+mj-lt"/>
                </a:rPr>
                <a:t>Binary Tree</a:t>
              </a:r>
              <a:endParaRPr lang="en-ID" sz="4400" dirty="0">
                <a:solidFill>
                  <a:srgbClr val="7C3ACE"/>
                </a:solidFill>
                <a:latin typeface="+mj-lt"/>
              </a:endParaRPr>
            </a:p>
          </p:txBody>
        </p:sp>
        <p:grpSp>
          <p:nvGrpSpPr>
            <p:cNvPr id="9" name="Group 8">
              <a:extLst>
                <a:ext uri="{FF2B5EF4-FFF2-40B4-BE49-F238E27FC236}">
                  <a16:creationId xmlns:a16="http://schemas.microsoft.com/office/drawing/2014/main" id="{C5D2277F-9C2C-4DD0-9345-4507CADD86F4}"/>
                </a:ext>
              </a:extLst>
            </p:cNvPr>
            <p:cNvGrpSpPr/>
            <p:nvPr/>
          </p:nvGrpSpPr>
          <p:grpSpPr>
            <a:xfrm>
              <a:off x="4454016" y="990600"/>
              <a:ext cx="550576" cy="88106"/>
              <a:chOff x="1121854" y="990600"/>
              <a:chExt cx="550576" cy="88106"/>
            </a:xfrm>
          </p:grpSpPr>
          <p:sp>
            <p:nvSpPr>
              <p:cNvPr id="10" name="Oval 9">
                <a:extLst>
                  <a:ext uri="{FF2B5EF4-FFF2-40B4-BE49-F238E27FC236}">
                    <a16:creationId xmlns:a16="http://schemas.microsoft.com/office/drawing/2014/main" id="{35A24C79-A618-496B-8DD2-385C9FEB68FD}"/>
                  </a:ext>
                </a:extLst>
              </p:cNvPr>
              <p:cNvSpPr/>
              <p:nvPr/>
            </p:nvSpPr>
            <p:spPr>
              <a:xfrm>
                <a:off x="1121854" y="990600"/>
                <a:ext cx="88106" cy="88106"/>
              </a:xfrm>
              <a:prstGeom prst="ellipse">
                <a:avLst/>
              </a:prstGeom>
              <a:gradFill>
                <a:gsLst>
                  <a:gs pos="2000">
                    <a:schemeClr val="accent1"/>
                  </a:gs>
                  <a:gs pos="100000">
                    <a:schemeClr val="accent1">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1" name="Oval 10">
                <a:extLst>
                  <a:ext uri="{FF2B5EF4-FFF2-40B4-BE49-F238E27FC236}">
                    <a16:creationId xmlns:a16="http://schemas.microsoft.com/office/drawing/2014/main" id="{DB7361E4-A3E6-4906-8F12-FB6619DF0909}"/>
                  </a:ext>
                </a:extLst>
              </p:cNvPr>
              <p:cNvSpPr/>
              <p:nvPr/>
            </p:nvSpPr>
            <p:spPr>
              <a:xfrm>
                <a:off x="1353089" y="990600"/>
                <a:ext cx="88106" cy="88106"/>
              </a:xfrm>
              <a:prstGeom prst="ellipse">
                <a:avLst/>
              </a:prstGeom>
              <a:gradFill>
                <a:gsLst>
                  <a:gs pos="2000">
                    <a:schemeClr val="accent2"/>
                  </a:gs>
                  <a:gs pos="100000">
                    <a:schemeClr val="accent2">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2" name="Oval 11">
                <a:extLst>
                  <a:ext uri="{FF2B5EF4-FFF2-40B4-BE49-F238E27FC236}">
                    <a16:creationId xmlns:a16="http://schemas.microsoft.com/office/drawing/2014/main" id="{6EBEC6D8-F96D-4E6A-9F36-759E4B4919C0}"/>
                  </a:ext>
                </a:extLst>
              </p:cNvPr>
              <p:cNvSpPr/>
              <p:nvPr/>
            </p:nvSpPr>
            <p:spPr>
              <a:xfrm>
                <a:off x="1584324" y="990600"/>
                <a:ext cx="88106" cy="88106"/>
              </a:xfrm>
              <a:prstGeom prst="ellipse">
                <a:avLst/>
              </a:prstGeom>
              <a:gradFill>
                <a:gsLst>
                  <a:gs pos="2000">
                    <a:schemeClr val="accent3"/>
                  </a:gs>
                  <a:gs pos="100000">
                    <a:schemeClr val="accent3">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grpSp>
      <p:sp>
        <p:nvSpPr>
          <p:cNvPr id="27" name="Oval 26">
            <a:extLst>
              <a:ext uri="{FF2B5EF4-FFF2-40B4-BE49-F238E27FC236}">
                <a16:creationId xmlns:a16="http://schemas.microsoft.com/office/drawing/2014/main" id="{24D89A5E-B5F1-4D75-B8E9-712697B96FE7}"/>
              </a:ext>
            </a:extLst>
          </p:cNvPr>
          <p:cNvSpPr/>
          <p:nvPr/>
        </p:nvSpPr>
        <p:spPr>
          <a:xfrm>
            <a:off x="-1854120" y="3274504"/>
            <a:ext cx="4405698" cy="4405698"/>
          </a:xfrm>
          <a:prstGeom prst="ellipse">
            <a:avLst/>
          </a:prstGeom>
          <a:gradFill>
            <a:gsLst>
              <a:gs pos="0">
                <a:schemeClr val="bg1">
                  <a:alpha val="50000"/>
                </a:schemeClr>
              </a:gs>
              <a:gs pos="69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pic>
        <p:nvPicPr>
          <p:cNvPr id="29" name="Picture 28">
            <a:extLst>
              <a:ext uri="{FF2B5EF4-FFF2-40B4-BE49-F238E27FC236}">
                <a16:creationId xmlns:a16="http://schemas.microsoft.com/office/drawing/2014/main" id="{8A510C2F-5DC0-4E99-B766-47C80EB4536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0971"/>
          <a:stretch/>
        </p:blipFill>
        <p:spPr>
          <a:xfrm>
            <a:off x="947788" y="1589899"/>
            <a:ext cx="4113614" cy="5268102"/>
          </a:xfrm>
          <a:prstGeom prst="rect">
            <a:avLst/>
          </a:prstGeom>
          <a:effectLst>
            <a:outerShdw blurRad="635000" dist="889000" dir="2700000" sx="90000" sy="90000" algn="tl" rotWithShape="0">
              <a:prstClr val="black">
                <a:alpha val="10000"/>
              </a:prstClr>
            </a:outerShdw>
          </a:effectLst>
        </p:spPr>
      </p:pic>
      <p:grpSp>
        <p:nvGrpSpPr>
          <p:cNvPr id="54" name="Group 53">
            <a:extLst>
              <a:ext uri="{FF2B5EF4-FFF2-40B4-BE49-F238E27FC236}">
                <a16:creationId xmlns:a16="http://schemas.microsoft.com/office/drawing/2014/main" id="{0D6C514F-D034-D357-60AF-232C862A3B78}"/>
              </a:ext>
            </a:extLst>
          </p:cNvPr>
          <p:cNvGrpSpPr/>
          <p:nvPr/>
        </p:nvGrpSpPr>
        <p:grpSpPr>
          <a:xfrm>
            <a:off x="6058046" y="1513737"/>
            <a:ext cx="5053671" cy="788763"/>
            <a:chOff x="6147729" y="4154170"/>
            <a:chExt cx="5053671" cy="788763"/>
          </a:xfrm>
        </p:grpSpPr>
        <p:sp>
          <p:nvSpPr>
            <p:cNvPr id="55" name="Rectangle: Rounded Corners 2">
              <a:extLst>
                <a:ext uri="{FF2B5EF4-FFF2-40B4-BE49-F238E27FC236}">
                  <a16:creationId xmlns:a16="http://schemas.microsoft.com/office/drawing/2014/main" id="{3E41524C-5016-D778-B931-E3B96E704410}"/>
                </a:ext>
              </a:extLst>
            </p:cNvPr>
            <p:cNvSpPr/>
            <p:nvPr/>
          </p:nvSpPr>
          <p:spPr>
            <a:xfrm>
              <a:off x="6147729" y="4154170"/>
              <a:ext cx="5053671" cy="788763"/>
            </a:xfrm>
            <a:prstGeom prst="roundRect">
              <a:avLst>
                <a:gd name="adj" fmla="val 17308"/>
              </a:avLst>
            </a:prstGeom>
            <a:solidFill>
              <a:schemeClr val="bg1"/>
            </a:solidFill>
            <a:ln>
              <a:noFill/>
            </a:ln>
            <a:effectLst>
              <a:outerShdw blurRad="762000" dist="228600" dir="2700000" sx="95000" sy="95000" algn="tl"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solidFill>
                  <a:schemeClr val="bg1"/>
                </a:solidFill>
              </a:endParaRPr>
            </a:p>
          </p:txBody>
        </p:sp>
        <p:grpSp>
          <p:nvGrpSpPr>
            <p:cNvPr id="56" name="Group 55">
              <a:extLst>
                <a:ext uri="{FF2B5EF4-FFF2-40B4-BE49-F238E27FC236}">
                  <a16:creationId xmlns:a16="http://schemas.microsoft.com/office/drawing/2014/main" id="{B9B35407-C81E-E89C-608A-27A3353CACD1}"/>
                </a:ext>
              </a:extLst>
            </p:cNvPr>
            <p:cNvGrpSpPr/>
            <p:nvPr/>
          </p:nvGrpSpPr>
          <p:grpSpPr>
            <a:xfrm>
              <a:off x="6373485" y="4363885"/>
              <a:ext cx="4650115" cy="369332"/>
              <a:chOff x="6373485" y="4234619"/>
              <a:chExt cx="4650115" cy="369332"/>
            </a:xfrm>
          </p:grpSpPr>
          <p:sp>
            <p:nvSpPr>
              <p:cNvPr id="57" name="TextBox 56">
                <a:extLst>
                  <a:ext uri="{FF2B5EF4-FFF2-40B4-BE49-F238E27FC236}">
                    <a16:creationId xmlns:a16="http://schemas.microsoft.com/office/drawing/2014/main" id="{7D60DD16-607C-08A2-8E33-6683F1BE7B49}"/>
                  </a:ext>
                </a:extLst>
              </p:cNvPr>
              <p:cNvSpPr txBox="1"/>
              <p:nvPr/>
            </p:nvSpPr>
            <p:spPr>
              <a:xfrm>
                <a:off x="6698305" y="4234619"/>
                <a:ext cx="4325295" cy="369332"/>
              </a:xfrm>
              <a:prstGeom prst="rect">
                <a:avLst/>
              </a:prstGeom>
              <a:noFill/>
            </p:spPr>
            <p:txBody>
              <a:bodyPr wrap="square" anchor="ctr">
                <a:spAutoFit/>
              </a:bodyPr>
              <a:lstStyle/>
              <a:p>
                <a:pPr algn="l" rtl="0" fontAlgn="base"/>
                <a:r>
                  <a:rPr lang="en-US" b="0" i="0" u="none" strike="noStrike" dirty="0">
                    <a:solidFill>
                      <a:srgbClr val="5E6CA8"/>
                    </a:solidFill>
                    <a:effectLst/>
                    <a:latin typeface="Arial" panose="020B0604020202020204" pitchFamily="34" charset="0"/>
                  </a:rPr>
                  <a:t>Strictly binary tree </a:t>
                </a:r>
                <a:r>
                  <a:rPr lang="en-US" b="0" i="0" u="none" strike="noStrike" dirty="0">
                    <a:solidFill>
                      <a:srgbClr val="000000"/>
                    </a:solidFill>
                    <a:effectLst/>
                    <a:latin typeface="Arial" panose="020B0604020202020204" pitchFamily="34" charset="0"/>
                  </a:rPr>
                  <a:t>​</a:t>
                </a:r>
              </a:p>
            </p:txBody>
          </p:sp>
          <p:sp>
            <p:nvSpPr>
              <p:cNvPr id="58" name="Graphic 18">
                <a:extLst>
                  <a:ext uri="{FF2B5EF4-FFF2-40B4-BE49-F238E27FC236}">
                    <a16:creationId xmlns:a16="http://schemas.microsoft.com/office/drawing/2014/main" id="{B31B71D1-ABDD-5BA1-531B-4AD53036FD57}"/>
                  </a:ext>
                </a:extLst>
              </p:cNvPr>
              <p:cNvSpPr/>
              <p:nvPr/>
            </p:nvSpPr>
            <p:spPr>
              <a:xfrm>
                <a:off x="6373485" y="4357710"/>
                <a:ext cx="187079" cy="145613"/>
              </a:xfrm>
              <a:custGeom>
                <a:avLst/>
                <a:gdLst>
                  <a:gd name="connsiteX0" fmla="*/ 2026990 w 5293524"/>
                  <a:gd name="connsiteY0" fmla="*/ 4040833 h 4120207"/>
                  <a:gd name="connsiteX1" fmla="*/ 1835907 w 5293524"/>
                  <a:gd name="connsiteY1" fmla="*/ 4120208 h 4120207"/>
                  <a:gd name="connsiteX2" fmla="*/ 1644823 w 5293524"/>
                  <a:gd name="connsiteY2" fmla="*/ 4040833 h 4120207"/>
                  <a:gd name="connsiteX3" fmla="*/ 118778 w 5293524"/>
                  <a:gd name="connsiteY3" fmla="*/ 2510879 h 4120207"/>
                  <a:gd name="connsiteX4" fmla="*/ 118778 w 5293524"/>
                  <a:gd name="connsiteY4" fmla="*/ 1936254 h 4120207"/>
                  <a:gd name="connsiteX5" fmla="*/ 309861 w 5293524"/>
                  <a:gd name="connsiteY5" fmla="*/ 1744663 h 4120207"/>
                  <a:gd name="connsiteX6" fmla="*/ 883161 w 5293524"/>
                  <a:gd name="connsiteY6" fmla="*/ 1744663 h 4120207"/>
                  <a:gd name="connsiteX7" fmla="*/ 1835907 w 5293524"/>
                  <a:gd name="connsiteY7" fmla="*/ 2699742 h 4120207"/>
                  <a:gd name="connsiteX8" fmla="*/ 4410363 w 5293524"/>
                  <a:gd name="connsiteY8" fmla="*/ 119063 h 4120207"/>
                  <a:gd name="connsiteX9" fmla="*/ 4983663 w 5293524"/>
                  <a:gd name="connsiteY9" fmla="*/ 119063 h 4120207"/>
                  <a:gd name="connsiteX10" fmla="*/ 5174747 w 5293524"/>
                  <a:gd name="connsiteY10" fmla="*/ 310654 h 4120207"/>
                  <a:gd name="connsiteX11" fmla="*/ 5174747 w 5293524"/>
                  <a:gd name="connsiteY11" fmla="*/ 885279 h 41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93524" h="4120207">
                    <a:moveTo>
                      <a:pt x="2026990" y="4040833"/>
                    </a:moveTo>
                    <a:cubicBezTo>
                      <a:pt x="1976460" y="4091781"/>
                      <a:pt x="1907520" y="4120208"/>
                      <a:pt x="1835907" y="4120208"/>
                    </a:cubicBezTo>
                    <a:cubicBezTo>
                      <a:pt x="1764294" y="4120208"/>
                      <a:pt x="1695353" y="4091781"/>
                      <a:pt x="1644823" y="4040833"/>
                    </a:cubicBezTo>
                    <a:lnTo>
                      <a:pt x="118778" y="2510879"/>
                    </a:lnTo>
                    <a:cubicBezTo>
                      <a:pt x="-39593" y="2352129"/>
                      <a:pt x="-39593" y="2094706"/>
                      <a:pt x="118778" y="1936254"/>
                    </a:cubicBezTo>
                    <a:lnTo>
                      <a:pt x="309861" y="1744663"/>
                    </a:lnTo>
                    <a:cubicBezTo>
                      <a:pt x="468281" y="1585913"/>
                      <a:pt x="724791" y="1585913"/>
                      <a:pt x="883161" y="1744663"/>
                    </a:cubicBezTo>
                    <a:lnTo>
                      <a:pt x="1835907" y="2699742"/>
                    </a:lnTo>
                    <a:lnTo>
                      <a:pt x="4410363" y="119063"/>
                    </a:lnTo>
                    <a:cubicBezTo>
                      <a:pt x="4568783" y="-39688"/>
                      <a:pt x="4825541" y="-39688"/>
                      <a:pt x="4983663" y="119063"/>
                    </a:cubicBezTo>
                    <a:lnTo>
                      <a:pt x="5174747" y="310654"/>
                    </a:lnTo>
                    <a:cubicBezTo>
                      <a:pt x="5333117" y="469404"/>
                      <a:pt x="5333117" y="726777"/>
                      <a:pt x="5174747" y="885279"/>
                    </a:cubicBezTo>
                    <a:close/>
                  </a:path>
                </a:pathLst>
              </a:custGeom>
              <a:gradFill>
                <a:gsLst>
                  <a:gs pos="0">
                    <a:schemeClr val="accent1"/>
                  </a:gs>
                  <a:gs pos="100000">
                    <a:schemeClr val="accent1">
                      <a:lumMod val="60000"/>
                      <a:lumOff val="40000"/>
                    </a:schemeClr>
                  </a:gs>
                </a:gsLst>
                <a:lin ang="2700000" scaled="1"/>
              </a:gradFill>
              <a:ln w="12670" cap="flat">
                <a:noFill/>
                <a:prstDash val="solid"/>
                <a:miter/>
              </a:ln>
            </p:spPr>
            <p:txBody>
              <a:bodyPr rtlCol="0" anchor="ctr"/>
              <a:lstStyle/>
              <a:p>
                <a:endParaRPr lang="en-ID"/>
              </a:p>
            </p:txBody>
          </p:sp>
        </p:grpSp>
      </p:grpSp>
      <p:grpSp>
        <p:nvGrpSpPr>
          <p:cNvPr id="59" name="Group 58">
            <a:extLst>
              <a:ext uri="{FF2B5EF4-FFF2-40B4-BE49-F238E27FC236}">
                <a16:creationId xmlns:a16="http://schemas.microsoft.com/office/drawing/2014/main" id="{58E0E6BE-7B0C-D130-9C41-FA5AD81C92AA}"/>
              </a:ext>
            </a:extLst>
          </p:cNvPr>
          <p:cNvGrpSpPr/>
          <p:nvPr/>
        </p:nvGrpSpPr>
        <p:grpSpPr>
          <a:xfrm>
            <a:off x="6058046" y="2470976"/>
            <a:ext cx="5053671" cy="788763"/>
            <a:chOff x="6147729" y="4154170"/>
            <a:chExt cx="5053671" cy="788763"/>
          </a:xfrm>
        </p:grpSpPr>
        <p:sp>
          <p:nvSpPr>
            <p:cNvPr id="60" name="Rectangle: Rounded Corners 2">
              <a:extLst>
                <a:ext uri="{FF2B5EF4-FFF2-40B4-BE49-F238E27FC236}">
                  <a16:creationId xmlns:a16="http://schemas.microsoft.com/office/drawing/2014/main" id="{A1709834-39F6-84CF-62BE-6DAB948F09DC}"/>
                </a:ext>
              </a:extLst>
            </p:cNvPr>
            <p:cNvSpPr/>
            <p:nvPr/>
          </p:nvSpPr>
          <p:spPr>
            <a:xfrm>
              <a:off x="6147729" y="4154170"/>
              <a:ext cx="5053671" cy="788763"/>
            </a:xfrm>
            <a:prstGeom prst="roundRect">
              <a:avLst>
                <a:gd name="adj" fmla="val 17308"/>
              </a:avLst>
            </a:prstGeom>
            <a:solidFill>
              <a:schemeClr val="bg1"/>
            </a:solidFill>
            <a:ln>
              <a:noFill/>
            </a:ln>
            <a:effectLst>
              <a:outerShdw blurRad="762000" dist="228600" dir="2700000" sx="95000" sy="95000" algn="tl"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solidFill>
                  <a:schemeClr val="bg1"/>
                </a:solidFill>
              </a:endParaRPr>
            </a:p>
          </p:txBody>
        </p:sp>
        <p:grpSp>
          <p:nvGrpSpPr>
            <p:cNvPr id="61" name="Group 60">
              <a:extLst>
                <a:ext uri="{FF2B5EF4-FFF2-40B4-BE49-F238E27FC236}">
                  <a16:creationId xmlns:a16="http://schemas.microsoft.com/office/drawing/2014/main" id="{C852771F-35A0-5B2A-2584-FEBCD0CEBCE1}"/>
                </a:ext>
              </a:extLst>
            </p:cNvPr>
            <p:cNvGrpSpPr/>
            <p:nvPr/>
          </p:nvGrpSpPr>
          <p:grpSpPr>
            <a:xfrm>
              <a:off x="6373485" y="4363885"/>
              <a:ext cx="4650115" cy="369332"/>
              <a:chOff x="6373485" y="4234619"/>
              <a:chExt cx="4650115" cy="369332"/>
            </a:xfrm>
          </p:grpSpPr>
          <p:sp>
            <p:nvSpPr>
              <p:cNvPr id="62" name="TextBox 61">
                <a:extLst>
                  <a:ext uri="{FF2B5EF4-FFF2-40B4-BE49-F238E27FC236}">
                    <a16:creationId xmlns:a16="http://schemas.microsoft.com/office/drawing/2014/main" id="{458EA8E1-A12A-7577-6FC2-C763C64B9171}"/>
                  </a:ext>
                </a:extLst>
              </p:cNvPr>
              <p:cNvSpPr txBox="1"/>
              <p:nvPr/>
            </p:nvSpPr>
            <p:spPr>
              <a:xfrm>
                <a:off x="6698305" y="4234619"/>
                <a:ext cx="4325295" cy="369332"/>
              </a:xfrm>
              <a:prstGeom prst="rect">
                <a:avLst/>
              </a:prstGeom>
              <a:noFill/>
            </p:spPr>
            <p:txBody>
              <a:bodyPr wrap="square" anchor="ctr">
                <a:spAutoFit/>
              </a:bodyPr>
              <a:lstStyle/>
              <a:p>
                <a:r>
                  <a:rPr lang="en-US" dirty="0">
                    <a:solidFill>
                      <a:srgbClr val="5E6CA8"/>
                    </a:solidFill>
                    <a:latin typeface="Arial"/>
                    <a:cs typeface="Calibri"/>
                  </a:rPr>
                  <a:t>Complete binary tree</a:t>
                </a:r>
                <a:endParaRPr lang="en-US" dirty="0">
                  <a:solidFill>
                    <a:srgbClr val="000000"/>
                  </a:solidFill>
                  <a:latin typeface="Calibri" panose="020F0502020204030204"/>
                  <a:ea typeface="Calibri" panose="020F0502020204030204"/>
                  <a:cs typeface="Calibri"/>
                </a:endParaRPr>
              </a:p>
            </p:txBody>
          </p:sp>
          <p:sp>
            <p:nvSpPr>
              <p:cNvPr id="63" name="Graphic 18">
                <a:extLst>
                  <a:ext uri="{FF2B5EF4-FFF2-40B4-BE49-F238E27FC236}">
                    <a16:creationId xmlns:a16="http://schemas.microsoft.com/office/drawing/2014/main" id="{EDF2D5B3-6F6C-187B-5AB9-AA1D3C82FFA0}"/>
                  </a:ext>
                </a:extLst>
              </p:cNvPr>
              <p:cNvSpPr/>
              <p:nvPr/>
            </p:nvSpPr>
            <p:spPr>
              <a:xfrm>
                <a:off x="6373485" y="4357710"/>
                <a:ext cx="187079" cy="145613"/>
              </a:xfrm>
              <a:custGeom>
                <a:avLst/>
                <a:gdLst>
                  <a:gd name="connsiteX0" fmla="*/ 2026990 w 5293524"/>
                  <a:gd name="connsiteY0" fmla="*/ 4040833 h 4120207"/>
                  <a:gd name="connsiteX1" fmla="*/ 1835907 w 5293524"/>
                  <a:gd name="connsiteY1" fmla="*/ 4120208 h 4120207"/>
                  <a:gd name="connsiteX2" fmla="*/ 1644823 w 5293524"/>
                  <a:gd name="connsiteY2" fmla="*/ 4040833 h 4120207"/>
                  <a:gd name="connsiteX3" fmla="*/ 118778 w 5293524"/>
                  <a:gd name="connsiteY3" fmla="*/ 2510879 h 4120207"/>
                  <a:gd name="connsiteX4" fmla="*/ 118778 w 5293524"/>
                  <a:gd name="connsiteY4" fmla="*/ 1936254 h 4120207"/>
                  <a:gd name="connsiteX5" fmla="*/ 309861 w 5293524"/>
                  <a:gd name="connsiteY5" fmla="*/ 1744663 h 4120207"/>
                  <a:gd name="connsiteX6" fmla="*/ 883161 w 5293524"/>
                  <a:gd name="connsiteY6" fmla="*/ 1744663 h 4120207"/>
                  <a:gd name="connsiteX7" fmla="*/ 1835907 w 5293524"/>
                  <a:gd name="connsiteY7" fmla="*/ 2699742 h 4120207"/>
                  <a:gd name="connsiteX8" fmla="*/ 4410363 w 5293524"/>
                  <a:gd name="connsiteY8" fmla="*/ 119063 h 4120207"/>
                  <a:gd name="connsiteX9" fmla="*/ 4983663 w 5293524"/>
                  <a:gd name="connsiteY9" fmla="*/ 119063 h 4120207"/>
                  <a:gd name="connsiteX10" fmla="*/ 5174747 w 5293524"/>
                  <a:gd name="connsiteY10" fmla="*/ 310654 h 4120207"/>
                  <a:gd name="connsiteX11" fmla="*/ 5174747 w 5293524"/>
                  <a:gd name="connsiteY11" fmla="*/ 885279 h 41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93524" h="4120207">
                    <a:moveTo>
                      <a:pt x="2026990" y="4040833"/>
                    </a:moveTo>
                    <a:cubicBezTo>
                      <a:pt x="1976460" y="4091781"/>
                      <a:pt x="1907520" y="4120208"/>
                      <a:pt x="1835907" y="4120208"/>
                    </a:cubicBezTo>
                    <a:cubicBezTo>
                      <a:pt x="1764294" y="4120208"/>
                      <a:pt x="1695353" y="4091781"/>
                      <a:pt x="1644823" y="4040833"/>
                    </a:cubicBezTo>
                    <a:lnTo>
                      <a:pt x="118778" y="2510879"/>
                    </a:lnTo>
                    <a:cubicBezTo>
                      <a:pt x="-39593" y="2352129"/>
                      <a:pt x="-39593" y="2094706"/>
                      <a:pt x="118778" y="1936254"/>
                    </a:cubicBezTo>
                    <a:lnTo>
                      <a:pt x="309861" y="1744663"/>
                    </a:lnTo>
                    <a:cubicBezTo>
                      <a:pt x="468281" y="1585913"/>
                      <a:pt x="724791" y="1585913"/>
                      <a:pt x="883161" y="1744663"/>
                    </a:cubicBezTo>
                    <a:lnTo>
                      <a:pt x="1835907" y="2699742"/>
                    </a:lnTo>
                    <a:lnTo>
                      <a:pt x="4410363" y="119063"/>
                    </a:lnTo>
                    <a:cubicBezTo>
                      <a:pt x="4568783" y="-39688"/>
                      <a:pt x="4825541" y="-39688"/>
                      <a:pt x="4983663" y="119063"/>
                    </a:cubicBezTo>
                    <a:lnTo>
                      <a:pt x="5174747" y="310654"/>
                    </a:lnTo>
                    <a:cubicBezTo>
                      <a:pt x="5333117" y="469404"/>
                      <a:pt x="5333117" y="726777"/>
                      <a:pt x="5174747" y="885279"/>
                    </a:cubicBezTo>
                    <a:close/>
                  </a:path>
                </a:pathLst>
              </a:custGeom>
              <a:gradFill>
                <a:gsLst>
                  <a:gs pos="0">
                    <a:schemeClr val="accent1"/>
                  </a:gs>
                  <a:gs pos="100000">
                    <a:schemeClr val="accent1">
                      <a:lumMod val="60000"/>
                      <a:lumOff val="40000"/>
                    </a:schemeClr>
                  </a:gs>
                </a:gsLst>
                <a:lin ang="2700000" scaled="1"/>
              </a:gradFill>
              <a:ln w="12670" cap="flat">
                <a:noFill/>
                <a:prstDash val="solid"/>
                <a:miter/>
              </a:ln>
            </p:spPr>
            <p:txBody>
              <a:bodyPr rtlCol="0" anchor="ctr"/>
              <a:lstStyle/>
              <a:p>
                <a:endParaRPr lang="en-ID"/>
              </a:p>
            </p:txBody>
          </p:sp>
        </p:grpSp>
      </p:grpSp>
      <p:grpSp>
        <p:nvGrpSpPr>
          <p:cNvPr id="64" name="Group 63">
            <a:extLst>
              <a:ext uri="{FF2B5EF4-FFF2-40B4-BE49-F238E27FC236}">
                <a16:creationId xmlns:a16="http://schemas.microsoft.com/office/drawing/2014/main" id="{2A4AA990-59A3-3009-83FF-FD1937836223}"/>
              </a:ext>
            </a:extLst>
          </p:cNvPr>
          <p:cNvGrpSpPr/>
          <p:nvPr/>
        </p:nvGrpSpPr>
        <p:grpSpPr>
          <a:xfrm>
            <a:off x="6006129" y="3549263"/>
            <a:ext cx="5053671" cy="788763"/>
            <a:chOff x="6147729" y="4154170"/>
            <a:chExt cx="5053671" cy="788763"/>
          </a:xfrm>
        </p:grpSpPr>
        <p:sp>
          <p:nvSpPr>
            <p:cNvPr id="65" name="Rectangle: Rounded Corners 2">
              <a:extLst>
                <a:ext uri="{FF2B5EF4-FFF2-40B4-BE49-F238E27FC236}">
                  <a16:creationId xmlns:a16="http://schemas.microsoft.com/office/drawing/2014/main" id="{FE7F8764-A556-E589-1332-5F569E403E2A}"/>
                </a:ext>
              </a:extLst>
            </p:cNvPr>
            <p:cNvSpPr/>
            <p:nvPr/>
          </p:nvSpPr>
          <p:spPr>
            <a:xfrm>
              <a:off x="6147729" y="4154170"/>
              <a:ext cx="5053671" cy="788763"/>
            </a:xfrm>
            <a:prstGeom prst="roundRect">
              <a:avLst>
                <a:gd name="adj" fmla="val 17308"/>
              </a:avLst>
            </a:prstGeom>
            <a:solidFill>
              <a:schemeClr val="bg1"/>
            </a:solidFill>
            <a:ln>
              <a:noFill/>
            </a:ln>
            <a:effectLst>
              <a:outerShdw blurRad="762000" dist="228600" dir="2700000" sx="95000" sy="95000" algn="tl"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solidFill>
                  <a:schemeClr val="bg1"/>
                </a:solidFill>
              </a:endParaRPr>
            </a:p>
          </p:txBody>
        </p:sp>
        <p:grpSp>
          <p:nvGrpSpPr>
            <p:cNvPr id="66" name="Group 65">
              <a:extLst>
                <a:ext uri="{FF2B5EF4-FFF2-40B4-BE49-F238E27FC236}">
                  <a16:creationId xmlns:a16="http://schemas.microsoft.com/office/drawing/2014/main" id="{DD4C64A3-4DBF-244F-CB2B-380B91EEFA2B}"/>
                </a:ext>
              </a:extLst>
            </p:cNvPr>
            <p:cNvGrpSpPr/>
            <p:nvPr/>
          </p:nvGrpSpPr>
          <p:grpSpPr>
            <a:xfrm>
              <a:off x="6373485" y="4363885"/>
              <a:ext cx="4650115" cy="369332"/>
              <a:chOff x="6373485" y="4234619"/>
              <a:chExt cx="4650115" cy="369332"/>
            </a:xfrm>
          </p:grpSpPr>
          <p:sp>
            <p:nvSpPr>
              <p:cNvPr id="67" name="TextBox 66">
                <a:extLst>
                  <a:ext uri="{FF2B5EF4-FFF2-40B4-BE49-F238E27FC236}">
                    <a16:creationId xmlns:a16="http://schemas.microsoft.com/office/drawing/2014/main" id="{CCDA666D-FFC9-746A-B183-B86C68FD1BA5}"/>
                  </a:ext>
                </a:extLst>
              </p:cNvPr>
              <p:cNvSpPr txBox="1"/>
              <p:nvPr/>
            </p:nvSpPr>
            <p:spPr>
              <a:xfrm>
                <a:off x="6698305" y="4234619"/>
                <a:ext cx="4325295" cy="369332"/>
              </a:xfrm>
              <a:prstGeom prst="rect">
                <a:avLst/>
              </a:prstGeom>
              <a:noFill/>
            </p:spPr>
            <p:txBody>
              <a:bodyPr wrap="square" anchor="ctr">
                <a:spAutoFit/>
              </a:bodyPr>
              <a:lstStyle/>
              <a:p>
                <a:r>
                  <a:rPr lang="en-US" dirty="0">
                    <a:solidFill>
                      <a:srgbClr val="5E6CA8"/>
                    </a:solidFill>
                    <a:latin typeface="Arial"/>
                    <a:cs typeface="Calibri"/>
                  </a:rPr>
                  <a:t>Perfect binary tree</a:t>
                </a:r>
                <a:endParaRPr lang="en-US" dirty="0">
                  <a:ea typeface="Calibri"/>
                  <a:cs typeface="Calibri"/>
                </a:endParaRPr>
              </a:p>
            </p:txBody>
          </p:sp>
          <p:sp>
            <p:nvSpPr>
              <p:cNvPr id="68" name="Graphic 18">
                <a:extLst>
                  <a:ext uri="{FF2B5EF4-FFF2-40B4-BE49-F238E27FC236}">
                    <a16:creationId xmlns:a16="http://schemas.microsoft.com/office/drawing/2014/main" id="{3C60F32E-018F-AAC2-9148-DB3BABABE617}"/>
                  </a:ext>
                </a:extLst>
              </p:cNvPr>
              <p:cNvSpPr/>
              <p:nvPr/>
            </p:nvSpPr>
            <p:spPr>
              <a:xfrm>
                <a:off x="6373485" y="4357710"/>
                <a:ext cx="187079" cy="145613"/>
              </a:xfrm>
              <a:custGeom>
                <a:avLst/>
                <a:gdLst>
                  <a:gd name="connsiteX0" fmla="*/ 2026990 w 5293524"/>
                  <a:gd name="connsiteY0" fmla="*/ 4040833 h 4120207"/>
                  <a:gd name="connsiteX1" fmla="*/ 1835907 w 5293524"/>
                  <a:gd name="connsiteY1" fmla="*/ 4120208 h 4120207"/>
                  <a:gd name="connsiteX2" fmla="*/ 1644823 w 5293524"/>
                  <a:gd name="connsiteY2" fmla="*/ 4040833 h 4120207"/>
                  <a:gd name="connsiteX3" fmla="*/ 118778 w 5293524"/>
                  <a:gd name="connsiteY3" fmla="*/ 2510879 h 4120207"/>
                  <a:gd name="connsiteX4" fmla="*/ 118778 w 5293524"/>
                  <a:gd name="connsiteY4" fmla="*/ 1936254 h 4120207"/>
                  <a:gd name="connsiteX5" fmla="*/ 309861 w 5293524"/>
                  <a:gd name="connsiteY5" fmla="*/ 1744663 h 4120207"/>
                  <a:gd name="connsiteX6" fmla="*/ 883161 w 5293524"/>
                  <a:gd name="connsiteY6" fmla="*/ 1744663 h 4120207"/>
                  <a:gd name="connsiteX7" fmla="*/ 1835907 w 5293524"/>
                  <a:gd name="connsiteY7" fmla="*/ 2699742 h 4120207"/>
                  <a:gd name="connsiteX8" fmla="*/ 4410363 w 5293524"/>
                  <a:gd name="connsiteY8" fmla="*/ 119063 h 4120207"/>
                  <a:gd name="connsiteX9" fmla="*/ 4983663 w 5293524"/>
                  <a:gd name="connsiteY9" fmla="*/ 119063 h 4120207"/>
                  <a:gd name="connsiteX10" fmla="*/ 5174747 w 5293524"/>
                  <a:gd name="connsiteY10" fmla="*/ 310654 h 4120207"/>
                  <a:gd name="connsiteX11" fmla="*/ 5174747 w 5293524"/>
                  <a:gd name="connsiteY11" fmla="*/ 885279 h 41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93524" h="4120207">
                    <a:moveTo>
                      <a:pt x="2026990" y="4040833"/>
                    </a:moveTo>
                    <a:cubicBezTo>
                      <a:pt x="1976460" y="4091781"/>
                      <a:pt x="1907520" y="4120208"/>
                      <a:pt x="1835907" y="4120208"/>
                    </a:cubicBezTo>
                    <a:cubicBezTo>
                      <a:pt x="1764294" y="4120208"/>
                      <a:pt x="1695353" y="4091781"/>
                      <a:pt x="1644823" y="4040833"/>
                    </a:cubicBezTo>
                    <a:lnTo>
                      <a:pt x="118778" y="2510879"/>
                    </a:lnTo>
                    <a:cubicBezTo>
                      <a:pt x="-39593" y="2352129"/>
                      <a:pt x="-39593" y="2094706"/>
                      <a:pt x="118778" y="1936254"/>
                    </a:cubicBezTo>
                    <a:lnTo>
                      <a:pt x="309861" y="1744663"/>
                    </a:lnTo>
                    <a:cubicBezTo>
                      <a:pt x="468281" y="1585913"/>
                      <a:pt x="724791" y="1585913"/>
                      <a:pt x="883161" y="1744663"/>
                    </a:cubicBezTo>
                    <a:lnTo>
                      <a:pt x="1835907" y="2699742"/>
                    </a:lnTo>
                    <a:lnTo>
                      <a:pt x="4410363" y="119063"/>
                    </a:lnTo>
                    <a:cubicBezTo>
                      <a:pt x="4568783" y="-39688"/>
                      <a:pt x="4825541" y="-39688"/>
                      <a:pt x="4983663" y="119063"/>
                    </a:cubicBezTo>
                    <a:lnTo>
                      <a:pt x="5174747" y="310654"/>
                    </a:lnTo>
                    <a:cubicBezTo>
                      <a:pt x="5333117" y="469404"/>
                      <a:pt x="5333117" y="726777"/>
                      <a:pt x="5174747" y="885279"/>
                    </a:cubicBezTo>
                    <a:close/>
                  </a:path>
                </a:pathLst>
              </a:custGeom>
              <a:gradFill>
                <a:gsLst>
                  <a:gs pos="0">
                    <a:schemeClr val="accent1"/>
                  </a:gs>
                  <a:gs pos="100000">
                    <a:schemeClr val="accent1">
                      <a:lumMod val="60000"/>
                      <a:lumOff val="40000"/>
                    </a:schemeClr>
                  </a:gs>
                </a:gsLst>
                <a:lin ang="2700000" scaled="1"/>
              </a:gradFill>
              <a:ln w="12670" cap="flat">
                <a:noFill/>
                <a:prstDash val="solid"/>
                <a:miter/>
              </a:ln>
            </p:spPr>
            <p:txBody>
              <a:bodyPr rtlCol="0" anchor="ctr"/>
              <a:lstStyle/>
              <a:p>
                <a:endParaRPr lang="en-ID"/>
              </a:p>
            </p:txBody>
          </p:sp>
        </p:grpSp>
      </p:grpSp>
      <p:grpSp>
        <p:nvGrpSpPr>
          <p:cNvPr id="69" name="Group 68">
            <a:extLst>
              <a:ext uri="{FF2B5EF4-FFF2-40B4-BE49-F238E27FC236}">
                <a16:creationId xmlns:a16="http://schemas.microsoft.com/office/drawing/2014/main" id="{E7A6B9D5-833A-7644-092D-943D5AA0AFAC}"/>
              </a:ext>
            </a:extLst>
          </p:cNvPr>
          <p:cNvGrpSpPr/>
          <p:nvPr/>
        </p:nvGrpSpPr>
        <p:grpSpPr>
          <a:xfrm>
            <a:off x="6006130" y="4491394"/>
            <a:ext cx="5053671" cy="788763"/>
            <a:chOff x="6147729" y="4154170"/>
            <a:chExt cx="5053671" cy="788763"/>
          </a:xfrm>
        </p:grpSpPr>
        <p:sp>
          <p:nvSpPr>
            <p:cNvPr id="70" name="Rectangle: Rounded Corners 2">
              <a:extLst>
                <a:ext uri="{FF2B5EF4-FFF2-40B4-BE49-F238E27FC236}">
                  <a16:creationId xmlns:a16="http://schemas.microsoft.com/office/drawing/2014/main" id="{56C7DCF8-EE80-1A91-7E95-045751DF8EBE}"/>
                </a:ext>
              </a:extLst>
            </p:cNvPr>
            <p:cNvSpPr/>
            <p:nvPr/>
          </p:nvSpPr>
          <p:spPr>
            <a:xfrm>
              <a:off x="6147729" y="4154170"/>
              <a:ext cx="5053671" cy="788763"/>
            </a:xfrm>
            <a:prstGeom prst="roundRect">
              <a:avLst>
                <a:gd name="adj" fmla="val 17308"/>
              </a:avLst>
            </a:prstGeom>
            <a:solidFill>
              <a:schemeClr val="bg1"/>
            </a:solidFill>
            <a:ln>
              <a:noFill/>
            </a:ln>
            <a:effectLst>
              <a:outerShdw blurRad="762000" dist="228600" dir="2700000" sx="95000" sy="95000" algn="tl"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solidFill>
                  <a:schemeClr val="bg1"/>
                </a:solidFill>
              </a:endParaRPr>
            </a:p>
          </p:txBody>
        </p:sp>
        <p:grpSp>
          <p:nvGrpSpPr>
            <p:cNvPr id="71" name="Group 70">
              <a:extLst>
                <a:ext uri="{FF2B5EF4-FFF2-40B4-BE49-F238E27FC236}">
                  <a16:creationId xmlns:a16="http://schemas.microsoft.com/office/drawing/2014/main" id="{991EA4B9-80B6-A346-D91F-80438634CFAB}"/>
                </a:ext>
              </a:extLst>
            </p:cNvPr>
            <p:cNvGrpSpPr/>
            <p:nvPr/>
          </p:nvGrpSpPr>
          <p:grpSpPr>
            <a:xfrm>
              <a:off x="6373485" y="4363885"/>
              <a:ext cx="4650115" cy="369332"/>
              <a:chOff x="6373485" y="4234619"/>
              <a:chExt cx="4650115" cy="369332"/>
            </a:xfrm>
          </p:grpSpPr>
          <p:sp>
            <p:nvSpPr>
              <p:cNvPr id="72" name="TextBox 71">
                <a:extLst>
                  <a:ext uri="{FF2B5EF4-FFF2-40B4-BE49-F238E27FC236}">
                    <a16:creationId xmlns:a16="http://schemas.microsoft.com/office/drawing/2014/main" id="{0DB2EF34-C440-7127-247D-585F7511220F}"/>
                  </a:ext>
                </a:extLst>
              </p:cNvPr>
              <p:cNvSpPr txBox="1"/>
              <p:nvPr/>
            </p:nvSpPr>
            <p:spPr>
              <a:xfrm>
                <a:off x="6698305" y="4234619"/>
                <a:ext cx="4325295" cy="369332"/>
              </a:xfrm>
              <a:prstGeom prst="rect">
                <a:avLst/>
              </a:prstGeom>
              <a:noFill/>
            </p:spPr>
            <p:txBody>
              <a:bodyPr wrap="square" anchor="ctr">
                <a:spAutoFit/>
              </a:bodyPr>
              <a:lstStyle/>
              <a:p>
                <a:r>
                  <a:rPr lang="en-US" dirty="0">
                    <a:solidFill>
                      <a:srgbClr val="5E6CA8"/>
                    </a:solidFill>
                    <a:latin typeface="Arial"/>
                    <a:cs typeface="Calibri"/>
                  </a:rPr>
                  <a:t>Almost complete binary tree</a:t>
                </a:r>
              </a:p>
            </p:txBody>
          </p:sp>
          <p:sp>
            <p:nvSpPr>
              <p:cNvPr id="73" name="Graphic 18">
                <a:extLst>
                  <a:ext uri="{FF2B5EF4-FFF2-40B4-BE49-F238E27FC236}">
                    <a16:creationId xmlns:a16="http://schemas.microsoft.com/office/drawing/2014/main" id="{B25B24CC-283D-49D9-F38D-84AECB0866C6}"/>
                  </a:ext>
                </a:extLst>
              </p:cNvPr>
              <p:cNvSpPr/>
              <p:nvPr/>
            </p:nvSpPr>
            <p:spPr>
              <a:xfrm>
                <a:off x="6373485" y="4357710"/>
                <a:ext cx="187079" cy="145613"/>
              </a:xfrm>
              <a:custGeom>
                <a:avLst/>
                <a:gdLst>
                  <a:gd name="connsiteX0" fmla="*/ 2026990 w 5293524"/>
                  <a:gd name="connsiteY0" fmla="*/ 4040833 h 4120207"/>
                  <a:gd name="connsiteX1" fmla="*/ 1835907 w 5293524"/>
                  <a:gd name="connsiteY1" fmla="*/ 4120208 h 4120207"/>
                  <a:gd name="connsiteX2" fmla="*/ 1644823 w 5293524"/>
                  <a:gd name="connsiteY2" fmla="*/ 4040833 h 4120207"/>
                  <a:gd name="connsiteX3" fmla="*/ 118778 w 5293524"/>
                  <a:gd name="connsiteY3" fmla="*/ 2510879 h 4120207"/>
                  <a:gd name="connsiteX4" fmla="*/ 118778 w 5293524"/>
                  <a:gd name="connsiteY4" fmla="*/ 1936254 h 4120207"/>
                  <a:gd name="connsiteX5" fmla="*/ 309861 w 5293524"/>
                  <a:gd name="connsiteY5" fmla="*/ 1744663 h 4120207"/>
                  <a:gd name="connsiteX6" fmla="*/ 883161 w 5293524"/>
                  <a:gd name="connsiteY6" fmla="*/ 1744663 h 4120207"/>
                  <a:gd name="connsiteX7" fmla="*/ 1835907 w 5293524"/>
                  <a:gd name="connsiteY7" fmla="*/ 2699742 h 4120207"/>
                  <a:gd name="connsiteX8" fmla="*/ 4410363 w 5293524"/>
                  <a:gd name="connsiteY8" fmla="*/ 119063 h 4120207"/>
                  <a:gd name="connsiteX9" fmla="*/ 4983663 w 5293524"/>
                  <a:gd name="connsiteY9" fmla="*/ 119063 h 4120207"/>
                  <a:gd name="connsiteX10" fmla="*/ 5174747 w 5293524"/>
                  <a:gd name="connsiteY10" fmla="*/ 310654 h 4120207"/>
                  <a:gd name="connsiteX11" fmla="*/ 5174747 w 5293524"/>
                  <a:gd name="connsiteY11" fmla="*/ 885279 h 41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93524" h="4120207">
                    <a:moveTo>
                      <a:pt x="2026990" y="4040833"/>
                    </a:moveTo>
                    <a:cubicBezTo>
                      <a:pt x="1976460" y="4091781"/>
                      <a:pt x="1907520" y="4120208"/>
                      <a:pt x="1835907" y="4120208"/>
                    </a:cubicBezTo>
                    <a:cubicBezTo>
                      <a:pt x="1764294" y="4120208"/>
                      <a:pt x="1695353" y="4091781"/>
                      <a:pt x="1644823" y="4040833"/>
                    </a:cubicBezTo>
                    <a:lnTo>
                      <a:pt x="118778" y="2510879"/>
                    </a:lnTo>
                    <a:cubicBezTo>
                      <a:pt x="-39593" y="2352129"/>
                      <a:pt x="-39593" y="2094706"/>
                      <a:pt x="118778" y="1936254"/>
                    </a:cubicBezTo>
                    <a:lnTo>
                      <a:pt x="309861" y="1744663"/>
                    </a:lnTo>
                    <a:cubicBezTo>
                      <a:pt x="468281" y="1585913"/>
                      <a:pt x="724791" y="1585913"/>
                      <a:pt x="883161" y="1744663"/>
                    </a:cubicBezTo>
                    <a:lnTo>
                      <a:pt x="1835907" y="2699742"/>
                    </a:lnTo>
                    <a:lnTo>
                      <a:pt x="4410363" y="119063"/>
                    </a:lnTo>
                    <a:cubicBezTo>
                      <a:pt x="4568783" y="-39688"/>
                      <a:pt x="4825541" y="-39688"/>
                      <a:pt x="4983663" y="119063"/>
                    </a:cubicBezTo>
                    <a:lnTo>
                      <a:pt x="5174747" y="310654"/>
                    </a:lnTo>
                    <a:cubicBezTo>
                      <a:pt x="5333117" y="469404"/>
                      <a:pt x="5333117" y="726777"/>
                      <a:pt x="5174747" y="885279"/>
                    </a:cubicBezTo>
                    <a:close/>
                  </a:path>
                </a:pathLst>
              </a:custGeom>
              <a:gradFill>
                <a:gsLst>
                  <a:gs pos="0">
                    <a:schemeClr val="accent1"/>
                  </a:gs>
                  <a:gs pos="100000">
                    <a:schemeClr val="accent1">
                      <a:lumMod val="60000"/>
                      <a:lumOff val="40000"/>
                    </a:schemeClr>
                  </a:gs>
                </a:gsLst>
                <a:lin ang="2700000" scaled="1"/>
              </a:gradFill>
              <a:ln w="12670" cap="flat">
                <a:noFill/>
                <a:prstDash val="solid"/>
                <a:miter/>
              </a:ln>
            </p:spPr>
            <p:txBody>
              <a:bodyPr rtlCol="0" anchor="ctr"/>
              <a:lstStyle/>
              <a:p>
                <a:endParaRPr lang="en-ID"/>
              </a:p>
            </p:txBody>
          </p:sp>
        </p:grpSp>
      </p:grpSp>
      <p:grpSp>
        <p:nvGrpSpPr>
          <p:cNvPr id="74" name="Group 73">
            <a:extLst>
              <a:ext uri="{FF2B5EF4-FFF2-40B4-BE49-F238E27FC236}">
                <a16:creationId xmlns:a16="http://schemas.microsoft.com/office/drawing/2014/main" id="{F6196C49-EC4D-3AF4-169C-D83CFFD1E80B}"/>
              </a:ext>
            </a:extLst>
          </p:cNvPr>
          <p:cNvGrpSpPr/>
          <p:nvPr/>
        </p:nvGrpSpPr>
        <p:grpSpPr>
          <a:xfrm>
            <a:off x="6006131" y="5463742"/>
            <a:ext cx="5053671" cy="788763"/>
            <a:chOff x="6147729" y="4154170"/>
            <a:chExt cx="5053671" cy="788763"/>
          </a:xfrm>
        </p:grpSpPr>
        <p:sp>
          <p:nvSpPr>
            <p:cNvPr id="75" name="Rectangle: Rounded Corners 2">
              <a:extLst>
                <a:ext uri="{FF2B5EF4-FFF2-40B4-BE49-F238E27FC236}">
                  <a16:creationId xmlns:a16="http://schemas.microsoft.com/office/drawing/2014/main" id="{53A00329-83BC-125F-FE50-327498AE6CD9}"/>
                </a:ext>
              </a:extLst>
            </p:cNvPr>
            <p:cNvSpPr/>
            <p:nvPr/>
          </p:nvSpPr>
          <p:spPr>
            <a:xfrm>
              <a:off x="6147729" y="4154170"/>
              <a:ext cx="5053671" cy="788763"/>
            </a:xfrm>
            <a:prstGeom prst="roundRect">
              <a:avLst>
                <a:gd name="adj" fmla="val 17308"/>
              </a:avLst>
            </a:prstGeom>
            <a:solidFill>
              <a:schemeClr val="bg1"/>
            </a:solidFill>
            <a:ln>
              <a:noFill/>
            </a:ln>
            <a:effectLst>
              <a:outerShdw blurRad="762000" dist="228600" dir="2700000" sx="95000" sy="95000" algn="tl"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solidFill>
                  <a:schemeClr val="bg1"/>
                </a:solidFill>
              </a:endParaRPr>
            </a:p>
          </p:txBody>
        </p:sp>
        <p:grpSp>
          <p:nvGrpSpPr>
            <p:cNvPr id="76" name="Group 75">
              <a:extLst>
                <a:ext uri="{FF2B5EF4-FFF2-40B4-BE49-F238E27FC236}">
                  <a16:creationId xmlns:a16="http://schemas.microsoft.com/office/drawing/2014/main" id="{1549F3BE-F49A-CF54-9388-256D96C56006}"/>
                </a:ext>
              </a:extLst>
            </p:cNvPr>
            <p:cNvGrpSpPr/>
            <p:nvPr/>
          </p:nvGrpSpPr>
          <p:grpSpPr>
            <a:xfrm>
              <a:off x="6373485" y="4363885"/>
              <a:ext cx="4650115" cy="369332"/>
              <a:chOff x="6373485" y="4234619"/>
              <a:chExt cx="4650115" cy="369332"/>
            </a:xfrm>
          </p:grpSpPr>
          <p:sp>
            <p:nvSpPr>
              <p:cNvPr id="77" name="TextBox 76">
                <a:extLst>
                  <a:ext uri="{FF2B5EF4-FFF2-40B4-BE49-F238E27FC236}">
                    <a16:creationId xmlns:a16="http://schemas.microsoft.com/office/drawing/2014/main" id="{805AEA69-C6D5-A647-0C47-098F6F4EA597}"/>
                  </a:ext>
                </a:extLst>
              </p:cNvPr>
              <p:cNvSpPr txBox="1"/>
              <p:nvPr/>
            </p:nvSpPr>
            <p:spPr>
              <a:xfrm>
                <a:off x="6698305" y="4234619"/>
                <a:ext cx="4325295" cy="369332"/>
              </a:xfrm>
              <a:prstGeom prst="rect">
                <a:avLst/>
              </a:prstGeom>
              <a:noFill/>
            </p:spPr>
            <p:txBody>
              <a:bodyPr wrap="square" anchor="ctr">
                <a:spAutoFit/>
              </a:bodyPr>
              <a:lstStyle/>
              <a:p>
                <a:r>
                  <a:rPr lang="en-US" dirty="0">
                    <a:solidFill>
                      <a:srgbClr val="5E6CA8"/>
                    </a:solidFill>
                    <a:latin typeface="Arial"/>
                    <a:cs typeface="Calibri"/>
                  </a:rPr>
                  <a:t>Skewed binary tree</a:t>
                </a:r>
              </a:p>
            </p:txBody>
          </p:sp>
          <p:sp>
            <p:nvSpPr>
              <p:cNvPr id="78" name="Graphic 18">
                <a:extLst>
                  <a:ext uri="{FF2B5EF4-FFF2-40B4-BE49-F238E27FC236}">
                    <a16:creationId xmlns:a16="http://schemas.microsoft.com/office/drawing/2014/main" id="{56D8D34C-DE44-824B-267B-5D878D75AE8D}"/>
                  </a:ext>
                </a:extLst>
              </p:cNvPr>
              <p:cNvSpPr/>
              <p:nvPr/>
            </p:nvSpPr>
            <p:spPr>
              <a:xfrm>
                <a:off x="6373485" y="4357710"/>
                <a:ext cx="187079" cy="145613"/>
              </a:xfrm>
              <a:custGeom>
                <a:avLst/>
                <a:gdLst>
                  <a:gd name="connsiteX0" fmla="*/ 2026990 w 5293524"/>
                  <a:gd name="connsiteY0" fmla="*/ 4040833 h 4120207"/>
                  <a:gd name="connsiteX1" fmla="*/ 1835907 w 5293524"/>
                  <a:gd name="connsiteY1" fmla="*/ 4120208 h 4120207"/>
                  <a:gd name="connsiteX2" fmla="*/ 1644823 w 5293524"/>
                  <a:gd name="connsiteY2" fmla="*/ 4040833 h 4120207"/>
                  <a:gd name="connsiteX3" fmla="*/ 118778 w 5293524"/>
                  <a:gd name="connsiteY3" fmla="*/ 2510879 h 4120207"/>
                  <a:gd name="connsiteX4" fmla="*/ 118778 w 5293524"/>
                  <a:gd name="connsiteY4" fmla="*/ 1936254 h 4120207"/>
                  <a:gd name="connsiteX5" fmla="*/ 309861 w 5293524"/>
                  <a:gd name="connsiteY5" fmla="*/ 1744663 h 4120207"/>
                  <a:gd name="connsiteX6" fmla="*/ 883161 w 5293524"/>
                  <a:gd name="connsiteY6" fmla="*/ 1744663 h 4120207"/>
                  <a:gd name="connsiteX7" fmla="*/ 1835907 w 5293524"/>
                  <a:gd name="connsiteY7" fmla="*/ 2699742 h 4120207"/>
                  <a:gd name="connsiteX8" fmla="*/ 4410363 w 5293524"/>
                  <a:gd name="connsiteY8" fmla="*/ 119063 h 4120207"/>
                  <a:gd name="connsiteX9" fmla="*/ 4983663 w 5293524"/>
                  <a:gd name="connsiteY9" fmla="*/ 119063 h 4120207"/>
                  <a:gd name="connsiteX10" fmla="*/ 5174747 w 5293524"/>
                  <a:gd name="connsiteY10" fmla="*/ 310654 h 4120207"/>
                  <a:gd name="connsiteX11" fmla="*/ 5174747 w 5293524"/>
                  <a:gd name="connsiteY11" fmla="*/ 885279 h 41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93524" h="4120207">
                    <a:moveTo>
                      <a:pt x="2026990" y="4040833"/>
                    </a:moveTo>
                    <a:cubicBezTo>
                      <a:pt x="1976460" y="4091781"/>
                      <a:pt x="1907520" y="4120208"/>
                      <a:pt x="1835907" y="4120208"/>
                    </a:cubicBezTo>
                    <a:cubicBezTo>
                      <a:pt x="1764294" y="4120208"/>
                      <a:pt x="1695353" y="4091781"/>
                      <a:pt x="1644823" y="4040833"/>
                    </a:cubicBezTo>
                    <a:lnTo>
                      <a:pt x="118778" y="2510879"/>
                    </a:lnTo>
                    <a:cubicBezTo>
                      <a:pt x="-39593" y="2352129"/>
                      <a:pt x="-39593" y="2094706"/>
                      <a:pt x="118778" y="1936254"/>
                    </a:cubicBezTo>
                    <a:lnTo>
                      <a:pt x="309861" y="1744663"/>
                    </a:lnTo>
                    <a:cubicBezTo>
                      <a:pt x="468281" y="1585913"/>
                      <a:pt x="724791" y="1585913"/>
                      <a:pt x="883161" y="1744663"/>
                    </a:cubicBezTo>
                    <a:lnTo>
                      <a:pt x="1835907" y="2699742"/>
                    </a:lnTo>
                    <a:lnTo>
                      <a:pt x="4410363" y="119063"/>
                    </a:lnTo>
                    <a:cubicBezTo>
                      <a:pt x="4568783" y="-39688"/>
                      <a:pt x="4825541" y="-39688"/>
                      <a:pt x="4983663" y="119063"/>
                    </a:cubicBezTo>
                    <a:lnTo>
                      <a:pt x="5174747" y="310654"/>
                    </a:lnTo>
                    <a:cubicBezTo>
                      <a:pt x="5333117" y="469404"/>
                      <a:pt x="5333117" y="726777"/>
                      <a:pt x="5174747" y="885279"/>
                    </a:cubicBezTo>
                    <a:close/>
                  </a:path>
                </a:pathLst>
              </a:custGeom>
              <a:gradFill>
                <a:gsLst>
                  <a:gs pos="0">
                    <a:schemeClr val="accent1"/>
                  </a:gs>
                  <a:gs pos="100000">
                    <a:schemeClr val="accent1">
                      <a:lumMod val="60000"/>
                      <a:lumOff val="40000"/>
                    </a:schemeClr>
                  </a:gs>
                </a:gsLst>
                <a:lin ang="2700000" scaled="1"/>
              </a:gradFill>
              <a:ln w="12670"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27713158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path" presetSubtype="0" accel="49333" decel="50667" fill="hold" nodeType="withEffect">
                                      <p:stCondLst>
                                        <p:cond delay="0"/>
                                      </p:stCondLst>
                                      <p:childTnLst>
                                        <p:animMotion origin="layout" path="M 1.45833E-6 3.7037E-7 L 1.45833E-6 0.07245 " pathEditMode="relative" rAng="0" ptsTypes="AA">
                                          <p:cBhvr>
                                            <p:cTn id="9" dur="750" spd="-100000" fill="hold"/>
                                            <p:tgtEl>
                                              <p:spTgt spid="7"/>
                                            </p:tgtEl>
                                            <p:attrNameLst>
                                              <p:attrName>ppt_x</p:attrName>
                                              <p:attrName>ppt_y</p:attrName>
                                            </p:attrNameLst>
                                          </p:cBhvr>
                                          <p:rCtr x="0" y="3611"/>
                                        </p:animMotion>
                                      </p:childTnLst>
                                    </p:cTn>
                                  </p:par>
                                  <p:par>
                                    <p:cTn id="10" presetID="2" presetClass="entr" presetSubtype="4" accel="12000" fill="hold" grpId="0" nodeType="withEffect" p14:presetBounceEnd="56000">
                                      <p:stCondLst>
                                        <p:cond delay="0"/>
                                      </p:stCondLst>
                                      <p:iterate type="lt">
                                        <p:tmPct val="3000"/>
                                      </p:iterate>
                                      <p:childTnLst>
                                        <p:set>
                                          <p:cBhvr>
                                            <p:cTn id="11" dur="1" fill="hold">
                                              <p:stCondLst>
                                                <p:cond delay="0"/>
                                              </p:stCondLst>
                                            </p:cTn>
                                            <p:tgtEl>
                                              <p:spTgt spid="5"/>
                                            </p:tgtEl>
                                            <p:attrNameLst>
                                              <p:attrName>style.visibility</p:attrName>
                                            </p:attrNameLst>
                                          </p:cBhvr>
                                          <p:to>
                                            <p:strVal val="visible"/>
                                          </p:to>
                                        </p:set>
                                        <p:anim calcmode="lin" valueType="num" p14:bounceEnd="56000">
                                          <p:cBhvr additive="base">
                                            <p:cTn id="12" dur="2250" fill="hold"/>
                                            <p:tgtEl>
                                              <p:spTgt spid="5"/>
                                            </p:tgtEl>
                                            <p:attrNameLst>
                                              <p:attrName>ppt_x</p:attrName>
                                            </p:attrNameLst>
                                          </p:cBhvr>
                                          <p:tavLst>
                                            <p:tav tm="0">
                                              <p:val>
                                                <p:strVal val="#ppt_x"/>
                                              </p:val>
                                            </p:tav>
                                            <p:tav tm="100000">
                                              <p:val>
                                                <p:strVal val="#ppt_x"/>
                                              </p:val>
                                            </p:tav>
                                          </p:tavLst>
                                        </p:anim>
                                        <p:anim calcmode="lin" valueType="num" p14:bounceEnd="56000">
                                          <p:cBhvr additive="base">
                                            <p:cTn id="13" dur="2250" fill="hold"/>
                                            <p:tgtEl>
                                              <p:spTgt spid="5"/>
                                            </p:tgtEl>
                                            <p:attrNameLst>
                                              <p:attrName>ppt_y</p:attrName>
                                            </p:attrNameLst>
                                          </p:cBhvr>
                                          <p:tavLst>
                                            <p:tav tm="0">
                                              <p:val>
                                                <p:strVal val="1+#ppt_h/2"/>
                                              </p:val>
                                            </p:tav>
                                            <p:tav tm="100000">
                                              <p:val>
                                                <p:strVal val="#ppt_y"/>
                                              </p:val>
                                            </p:tav>
                                          </p:tavLst>
                                        </p:anim>
                                      </p:childTnLst>
                                    </p:cTn>
                                  </p:par>
                                  <p:par>
                                    <p:cTn id="14"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15" dur="4000" fill="hold"/>
                                            <p:tgtEl>
                                              <p:spTgt spid="5"/>
                                            </p:tgtEl>
                                            <p:attrNameLst>
                                              <p:attrName>ppt_x</p:attrName>
                                              <p:attrName>ppt_y</p:attrName>
                                            </p:attrNameLst>
                                          </p:cBhvr>
                                          <p:rCtr x="0" y="1782"/>
                                        </p:animMotion>
                                      </p:childTnLst>
                                    </p:cTn>
                                  </p:par>
                                  <p:par>
                                    <p:cTn id="16" presetID="2" presetClass="entr" presetSubtype="4" accel="12000" fill="hold" grpId="0" nodeType="withEffect" p14:presetBounceEnd="56000">
                                      <p:stCondLst>
                                        <p:cond delay="0"/>
                                      </p:stCondLst>
                                      <p:iterate type="lt">
                                        <p:tmPct val="3000"/>
                                      </p:iterate>
                                      <p:childTnLst>
                                        <p:set>
                                          <p:cBhvr>
                                            <p:cTn id="17" dur="1" fill="hold">
                                              <p:stCondLst>
                                                <p:cond delay="0"/>
                                              </p:stCondLst>
                                            </p:cTn>
                                            <p:tgtEl>
                                              <p:spTgt spid="6"/>
                                            </p:tgtEl>
                                            <p:attrNameLst>
                                              <p:attrName>style.visibility</p:attrName>
                                            </p:attrNameLst>
                                          </p:cBhvr>
                                          <p:to>
                                            <p:strVal val="visible"/>
                                          </p:to>
                                        </p:set>
                                        <p:anim calcmode="lin" valueType="num" p14:bounceEnd="56000">
                                          <p:cBhvr additive="base">
                                            <p:cTn id="18" dur="2250" fill="hold"/>
                                            <p:tgtEl>
                                              <p:spTgt spid="6"/>
                                            </p:tgtEl>
                                            <p:attrNameLst>
                                              <p:attrName>ppt_x</p:attrName>
                                            </p:attrNameLst>
                                          </p:cBhvr>
                                          <p:tavLst>
                                            <p:tav tm="0">
                                              <p:val>
                                                <p:strVal val="#ppt_x"/>
                                              </p:val>
                                            </p:tav>
                                            <p:tav tm="100000">
                                              <p:val>
                                                <p:strVal val="#ppt_x"/>
                                              </p:val>
                                            </p:tav>
                                          </p:tavLst>
                                        </p:anim>
                                        <p:anim calcmode="lin" valueType="num" p14:bounceEnd="56000">
                                          <p:cBhvr additive="base">
                                            <p:cTn id="19" dur="2250" fill="hold"/>
                                            <p:tgtEl>
                                              <p:spTgt spid="6"/>
                                            </p:tgtEl>
                                            <p:attrNameLst>
                                              <p:attrName>ppt_y</p:attrName>
                                            </p:attrNameLst>
                                          </p:cBhvr>
                                          <p:tavLst>
                                            <p:tav tm="0">
                                              <p:val>
                                                <p:strVal val="1+#ppt_h/2"/>
                                              </p:val>
                                            </p:tav>
                                            <p:tav tm="100000">
                                              <p:val>
                                                <p:strVal val="#ppt_y"/>
                                              </p:val>
                                            </p:tav>
                                          </p:tavLst>
                                        </p:anim>
                                      </p:childTnLst>
                                    </p:cTn>
                                  </p:par>
                                  <p:par>
                                    <p:cTn id="20" presetID="42" presetClass="path" presetSubtype="0" repeatCount="indefinite" accel="50000" decel="50000" autoRev="1" fill="hold" grpId="1" nodeType="withEffect">
                                      <p:stCondLst>
                                        <p:cond delay="2750"/>
                                      </p:stCondLst>
                                      <p:iterate type="lt">
                                        <p:tmPct val="0"/>
                                      </p:iterate>
                                      <p:childTnLst>
                                        <p:animMotion origin="layout" path="M -2.08333E-7 1.11111E-6 L -2.08333E-7 0.03588 " pathEditMode="relative" rAng="0" ptsTypes="AA">
                                          <p:cBhvr>
                                            <p:cTn id="21" dur="4000" fill="hold"/>
                                            <p:tgtEl>
                                              <p:spTgt spid="6"/>
                                            </p:tgtEl>
                                            <p:attrNameLst>
                                              <p:attrName>ppt_x</p:attrName>
                                              <p:attrName>ppt_y</p:attrName>
                                            </p:attrNameLst>
                                          </p:cBhvr>
                                          <p:rCtr x="0" y="1782"/>
                                        </p:animMotion>
                                      </p:childTnLst>
                                    </p:cTn>
                                  </p:par>
                                  <p:par>
                                    <p:cTn id="22" presetID="2" presetClass="entr" presetSubtype="4" accel="12000" fill="hold" grpId="0" nodeType="withEffect" p14:presetBounceEnd="56000">
                                      <p:stCondLst>
                                        <p:cond delay="0"/>
                                      </p:stCondLst>
                                      <p:iterate type="lt">
                                        <p:tmPct val="3000"/>
                                      </p:iterate>
                                      <p:childTnLst>
                                        <p:set>
                                          <p:cBhvr>
                                            <p:cTn id="23" dur="1" fill="hold">
                                              <p:stCondLst>
                                                <p:cond delay="0"/>
                                              </p:stCondLst>
                                            </p:cTn>
                                            <p:tgtEl>
                                              <p:spTgt spid="27"/>
                                            </p:tgtEl>
                                            <p:attrNameLst>
                                              <p:attrName>style.visibility</p:attrName>
                                            </p:attrNameLst>
                                          </p:cBhvr>
                                          <p:to>
                                            <p:strVal val="visible"/>
                                          </p:to>
                                        </p:set>
                                        <p:anim calcmode="lin" valueType="num" p14:bounceEnd="56000">
                                          <p:cBhvr additive="base">
                                            <p:cTn id="24" dur="2250" fill="hold"/>
                                            <p:tgtEl>
                                              <p:spTgt spid="27"/>
                                            </p:tgtEl>
                                            <p:attrNameLst>
                                              <p:attrName>ppt_x</p:attrName>
                                            </p:attrNameLst>
                                          </p:cBhvr>
                                          <p:tavLst>
                                            <p:tav tm="0">
                                              <p:val>
                                                <p:strVal val="#ppt_x"/>
                                              </p:val>
                                            </p:tav>
                                            <p:tav tm="100000">
                                              <p:val>
                                                <p:strVal val="#ppt_x"/>
                                              </p:val>
                                            </p:tav>
                                          </p:tavLst>
                                        </p:anim>
                                        <p:anim calcmode="lin" valueType="num" p14:bounceEnd="56000">
                                          <p:cBhvr additive="base">
                                            <p:cTn id="25" dur="2250" fill="hold"/>
                                            <p:tgtEl>
                                              <p:spTgt spid="27"/>
                                            </p:tgtEl>
                                            <p:attrNameLst>
                                              <p:attrName>ppt_y</p:attrName>
                                            </p:attrNameLst>
                                          </p:cBhvr>
                                          <p:tavLst>
                                            <p:tav tm="0">
                                              <p:val>
                                                <p:strVal val="1+#ppt_h/2"/>
                                              </p:val>
                                            </p:tav>
                                            <p:tav tm="100000">
                                              <p:val>
                                                <p:strVal val="#ppt_y"/>
                                              </p:val>
                                            </p:tav>
                                          </p:tavLst>
                                        </p:anim>
                                      </p:childTnLst>
                                    </p:cTn>
                                  </p:par>
                                  <p:par>
                                    <p:cTn id="26"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27" dur="4000" fill="hold"/>
                                            <p:tgtEl>
                                              <p:spTgt spid="27"/>
                                            </p:tgtEl>
                                            <p:attrNameLst>
                                              <p:attrName>ppt_x</p:attrName>
                                              <p:attrName>ppt_y</p:attrName>
                                            </p:attrNameLst>
                                          </p:cBhvr>
                                          <p:rCtr x="0" y="1782"/>
                                        </p:animMotion>
                                      </p:childTnLst>
                                    </p:cTn>
                                  </p:par>
                                  <p:par>
                                    <p:cTn id="28" presetID="2" presetClass="entr" presetSubtype="4" accel="12000" fill="hold" nodeType="withEffect" p14:presetBounceEnd="56000">
                                      <p:stCondLst>
                                        <p:cond delay="0"/>
                                      </p:stCondLst>
                                      <p:iterate type="lt">
                                        <p:tmPct val="3000"/>
                                      </p:iterate>
                                      <p:childTnLst>
                                        <p:set>
                                          <p:cBhvr>
                                            <p:cTn id="29" dur="1" fill="hold">
                                              <p:stCondLst>
                                                <p:cond delay="0"/>
                                              </p:stCondLst>
                                            </p:cTn>
                                            <p:tgtEl>
                                              <p:spTgt spid="29"/>
                                            </p:tgtEl>
                                            <p:attrNameLst>
                                              <p:attrName>style.visibility</p:attrName>
                                            </p:attrNameLst>
                                          </p:cBhvr>
                                          <p:to>
                                            <p:strVal val="visible"/>
                                          </p:to>
                                        </p:set>
                                        <p:anim calcmode="lin" valueType="num" p14:bounceEnd="56000">
                                          <p:cBhvr additive="base">
                                            <p:cTn id="30" dur="1250" fill="hold"/>
                                            <p:tgtEl>
                                              <p:spTgt spid="29"/>
                                            </p:tgtEl>
                                            <p:attrNameLst>
                                              <p:attrName>ppt_x</p:attrName>
                                            </p:attrNameLst>
                                          </p:cBhvr>
                                          <p:tavLst>
                                            <p:tav tm="0">
                                              <p:val>
                                                <p:strVal val="#ppt_x"/>
                                              </p:val>
                                            </p:tav>
                                            <p:tav tm="100000">
                                              <p:val>
                                                <p:strVal val="#ppt_x"/>
                                              </p:val>
                                            </p:tav>
                                          </p:tavLst>
                                        </p:anim>
                                        <p:anim calcmode="lin" valueType="num" p14:bounceEnd="56000">
                                          <p:cBhvr additive="base">
                                            <p:cTn id="31" dur="1250" fill="hold"/>
                                            <p:tgtEl>
                                              <p:spTgt spid="29"/>
                                            </p:tgtEl>
                                            <p:attrNameLst>
                                              <p:attrName>ppt_y</p:attrName>
                                            </p:attrNameLst>
                                          </p:cBhvr>
                                          <p:tavLst>
                                            <p:tav tm="0">
                                              <p:val>
                                                <p:strVal val="1+#ppt_h/2"/>
                                              </p:val>
                                            </p:tav>
                                            <p:tav tm="100000">
                                              <p:val>
                                                <p:strVal val="#ppt_y"/>
                                              </p:val>
                                            </p:tav>
                                          </p:tavLst>
                                        </p:anim>
                                      </p:childTnLst>
                                    </p:cTn>
                                  </p:par>
                                  <p:par>
                                    <p:cTn id="32" presetID="42" presetClass="path" presetSubtype="0" repeatCount="indefinite" accel="50000" decel="50000" autoRev="1" fill="hold" nodeType="withEffect">
                                      <p:stCondLst>
                                        <p:cond delay="1500"/>
                                      </p:stCondLst>
                                      <p:iterate type="lt">
                                        <p:tmPct val="0"/>
                                      </p:iterate>
                                      <p:childTnLst>
                                        <p:animMotion origin="layout" path="M 0 -2.22222E-6 L 0 0.03588 " pathEditMode="relative" rAng="0" ptsTypes="AA">
                                          <p:cBhvr>
                                            <p:cTn id="33" dur="4000" fill="hold"/>
                                            <p:tgtEl>
                                              <p:spTgt spid="29"/>
                                            </p:tgtEl>
                                            <p:attrNameLst>
                                              <p:attrName>ppt_x</p:attrName>
                                              <p:attrName>ppt_y</p:attrName>
                                            </p:attrNameLst>
                                          </p:cBhvr>
                                          <p:rCtr x="0" y="1782"/>
                                        </p:animMotion>
                                      </p:childTnLst>
                                    </p:cTn>
                                  </p:par>
                                  <p:par>
                                    <p:cTn id="34" presetID="22" presetClass="entr" presetSubtype="1" fill="hold" grpId="0" nodeType="withEffect">
                                      <p:stCondLst>
                                        <p:cond delay="25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par>
                                    <p:cTn id="37" presetID="42" presetClass="path" presetSubtype="0" accel="49333" decel="50667" fill="hold" grpId="1" nodeType="withEffect">
                                      <p:stCondLst>
                                        <p:cond delay="250"/>
                                      </p:stCondLst>
                                      <p:childTnLst>
                                        <p:animMotion origin="layout" path="M 2.08333E-6 -4.44444E-6 L 2.08333E-6 0.1625 " pathEditMode="relative" rAng="0" ptsTypes="AA">
                                          <p:cBhvr>
                                            <p:cTn id="38" dur="750" spd="-100000" fill="hold"/>
                                            <p:tgtEl>
                                              <p:spTgt spid="4"/>
                                            </p:tgtEl>
                                            <p:attrNameLst>
                                              <p:attrName>ppt_x</p:attrName>
                                              <p:attrName>ppt_y</p:attrName>
                                            </p:attrNameLst>
                                          </p:cBhvr>
                                          <p:rCtr x="0" y="8125"/>
                                        </p:animMotion>
                                      </p:childTnLst>
                                    </p:cTn>
                                  </p:par>
                                  <p:par>
                                    <p:cTn id="39" presetID="22" presetClass="entr" presetSubtype="1" fill="hold" nodeType="withEffect">
                                      <p:stCondLst>
                                        <p:cond delay="500"/>
                                      </p:stCondLst>
                                      <p:childTnLst>
                                        <p:set>
                                          <p:cBhvr>
                                            <p:cTn id="40" dur="1" fill="hold">
                                              <p:stCondLst>
                                                <p:cond delay="0"/>
                                              </p:stCondLst>
                                            </p:cTn>
                                            <p:tgtEl>
                                              <p:spTgt spid="54"/>
                                            </p:tgtEl>
                                            <p:attrNameLst>
                                              <p:attrName>style.visibility</p:attrName>
                                            </p:attrNameLst>
                                          </p:cBhvr>
                                          <p:to>
                                            <p:strVal val="visible"/>
                                          </p:to>
                                        </p:set>
                                        <p:animEffect transition="in" filter="wipe(up)">
                                          <p:cBhvr>
                                            <p:cTn id="41" dur="500"/>
                                            <p:tgtEl>
                                              <p:spTgt spid="54"/>
                                            </p:tgtEl>
                                          </p:cBhvr>
                                        </p:animEffect>
                                      </p:childTnLst>
                                    </p:cTn>
                                  </p:par>
                                  <p:par>
                                    <p:cTn id="42" presetID="42" presetClass="path" presetSubtype="0" accel="49333" decel="50667" fill="hold" nodeType="withEffect">
                                      <p:stCondLst>
                                        <p:cond delay="500"/>
                                      </p:stCondLst>
                                      <p:childTnLst>
                                        <p:animMotion origin="layout" path="M 3.33333E-6 -7.40741E-7 L 3.33333E-6 0.14884 " pathEditMode="relative" rAng="0" ptsTypes="AA">
                                          <p:cBhvr>
                                            <p:cTn id="43" dur="750" spd="-100000" fill="hold"/>
                                            <p:tgtEl>
                                              <p:spTgt spid="54"/>
                                            </p:tgtEl>
                                            <p:attrNameLst>
                                              <p:attrName>ppt_x</p:attrName>
                                              <p:attrName>ppt_y</p:attrName>
                                            </p:attrNameLst>
                                          </p:cBhvr>
                                          <p:rCtr x="0" y="7431"/>
                                        </p:animMotion>
                                      </p:childTnLst>
                                    </p:cTn>
                                  </p:par>
                                  <p:par>
                                    <p:cTn id="44" presetID="22" presetClass="entr" presetSubtype="1" fill="hold" nodeType="withEffect">
                                      <p:stCondLst>
                                        <p:cond delay="500"/>
                                      </p:stCondLst>
                                      <p:childTnLst>
                                        <p:set>
                                          <p:cBhvr>
                                            <p:cTn id="45" dur="1" fill="hold">
                                              <p:stCondLst>
                                                <p:cond delay="0"/>
                                              </p:stCondLst>
                                            </p:cTn>
                                            <p:tgtEl>
                                              <p:spTgt spid="59"/>
                                            </p:tgtEl>
                                            <p:attrNameLst>
                                              <p:attrName>style.visibility</p:attrName>
                                            </p:attrNameLst>
                                          </p:cBhvr>
                                          <p:to>
                                            <p:strVal val="visible"/>
                                          </p:to>
                                        </p:set>
                                        <p:animEffect transition="in" filter="wipe(up)">
                                          <p:cBhvr>
                                            <p:cTn id="46" dur="500"/>
                                            <p:tgtEl>
                                              <p:spTgt spid="59"/>
                                            </p:tgtEl>
                                          </p:cBhvr>
                                        </p:animEffect>
                                      </p:childTnLst>
                                    </p:cTn>
                                  </p:par>
                                  <p:par>
                                    <p:cTn id="47" presetID="42" presetClass="path" presetSubtype="0" accel="49333" decel="50667" fill="hold" nodeType="withEffect">
                                      <p:stCondLst>
                                        <p:cond delay="500"/>
                                      </p:stCondLst>
                                      <p:childTnLst>
                                        <p:animMotion origin="layout" path="M 3.33333E-6 -4.07407E-6 L 3.33333E-6 0.14885 " pathEditMode="relative" rAng="0" ptsTypes="AA">
                                          <p:cBhvr>
                                            <p:cTn id="48" dur="750" spd="-100000" fill="hold"/>
                                            <p:tgtEl>
                                              <p:spTgt spid="59"/>
                                            </p:tgtEl>
                                            <p:attrNameLst>
                                              <p:attrName>ppt_x</p:attrName>
                                              <p:attrName>ppt_y</p:attrName>
                                            </p:attrNameLst>
                                          </p:cBhvr>
                                          <p:rCtr x="0" y="7431"/>
                                        </p:animMotion>
                                      </p:childTnLst>
                                    </p:cTn>
                                  </p:par>
                                  <p:par>
                                    <p:cTn id="49" presetID="22" presetClass="entr" presetSubtype="1" fill="hold" nodeType="withEffect">
                                      <p:stCondLst>
                                        <p:cond delay="500"/>
                                      </p:stCondLst>
                                      <p:childTnLst>
                                        <p:set>
                                          <p:cBhvr>
                                            <p:cTn id="50" dur="1" fill="hold">
                                              <p:stCondLst>
                                                <p:cond delay="0"/>
                                              </p:stCondLst>
                                            </p:cTn>
                                            <p:tgtEl>
                                              <p:spTgt spid="64"/>
                                            </p:tgtEl>
                                            <p:attrNameLst>
                                              <p:attrName>style.visibility</p:attrName>
                                            </p:attrNameLst>
                                          </p:cBhvr>
                                          <p:to>
                                            <p:strVal val="visible"/>
                                          </p:to>
                                        </p:set>
                                        <p:animEffect transition="in" filter="wipe(up)">
                                          <p:cBhvr>
                                            <p:cTn id="51" dur="500"/>
                                            <p:tgtEl>
                                              <p:spTgt spid="64"/>
                                            </p:tgtEl>
                                          </p:cBhvr>
                                        </p:animEffect>
                                      </p:childTnLst>
                                    </p:cTn>
                                  </p:par>
                                  <p:par>
                                    <p:cTn id="52" presetID="42" presetClass="path" presetSubtype="0" accel="49333" decel="50667" fill="hold" nodeType="withEffect">
                                      <p:stCondLst>
                                        <p:cond delay="500"/>
                                      </p:stCondLst>
                                      <p:childTnLst>
                                        <p:animMotion origin="layout" path="M 2.08333E-7 -1.11022E-16 L 2.08333E-7 0.14884 " pathEditMode="relative" rAng="0" ptsTypes="AA">
                                          <p:cBhvr>
                                            <p:cTn id="53" dur="750" spd="-100000" fill="hold"/>
                                            <p:tgtEl>
                                              <p:spTgt spid="64"/>
                                            </p:tgtEl>
                                            <p:attrNameLst>
                                              <p:attrName>ppt_x</p:attrName>
                                              <p:attrName>ppt_y</p:attrName>
                                            </p:attrNameLst>
                                          </p:cBhvr>
                                          <p:rCtr x="0" y="7431"/>
                                        </p:animMotion>
                                      </p:childTnLst>
                                    </p:cTn>
                                  </p:par>
                                  <p:par>
                                    <p:cTn id="54" presetID="22" presetClass="entr" presetSubtype="1" fill="hold" nodeType="withEffect">
                                      <p:stCondLst>
                                        <p:cond delay="500"/>
                                      </p:stCondLst>
                                      <p:childTnLst>
                                        <p:set>
                                          <p:cBhvr>
                                            <p:cTn id="55" dur="1" fill="hold">
                                              <p:stCondLst>
                                                <p:cond delay="0"/>
                                              </p:stCondLst>
                                            </p:cTn>
                                            <p:tgtEl>
                                              <p:spTgt spid="69"/>
                                            </p:tgtEl>
                                            <p:attrNameLst>
                                              <p:attrName>style.visibility</p:attrName>
                                            </p:attrNameLst>
                                          </p:cBhvr>
                                          <p:to>
                                            <p:strVal val="visible"/>
                                          </p:to>
                                        </p:set>
                                        <p:animEffect transition="in" filter="wipe(up)">
                                          <p:cBhvr>
                                            <p:cTn id="56" dur="500"/>
                                            <p:tgtEl>
                                              <p:spTgt spid="69"/>
                                            </p:tgtEl>
                                          </p:cBhvr>
                                        </p:animEffect>
                                      </p:childTnLst>
                                    </p:cTn>
                                  </p:par>
                                  <p:par>
                                    <p:cTn id="57" presetID="42" presetClass="path" presetSubtype="0" accel="49333" decel="50667" fill="hold" nodeType="withEffect">
                                      <p:stCondLst>
                                        <p:cond delay="500"/>
                                      </p:stCondLst>
                                      <p:childTnLst>
                                        <p:animMotion origin="layout" path="M 2.08333E-7 1.48148E-6 L 2.08333E-7 0.14884 " pathEditMode="relative" rAng="0" ptsTypes="AA">
                                          <p:cBhvr>
                                            <p:cTn id="58" dur="750" spd="-100000" fill="hold"/>
                                            <p:tgtEl>
                                              <p:spTgt spid="69"/>
                                            </p:tgtEl>
                                            <p:attrNameLst>
                                              <p:attrName>ppt_x</p:attrName>
                                              <p:attrName>ppt_y</p:attrName>
                                            </p:attrNameLst>
                                          </p:cBhvr>
                                          <p:rCtr x="0" y="7431"/>
                                        </p:animMotion>
                                      </p:childTnLst>
                                    </p:cTn>
                                  </p:par>
                                  <p:par>
                                    <p:cTn id="59" presetID="22" presetClass="entr" presetSubtype="1"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wipe(up)">
                                          <p:cBhvr>
                                            <p:cTn id="61" dur="500"/>
                                            <p:tgtEl>
                                              <p:spTgt spid="74"/>
                                            </p:tgtEl>
                                          </p:cBhvr>
                                        </p:animEffect>
                                      </p:childTnLst>
                                    </p:cTn>
                                  </p:par>
                                  <p:par>
                                    <p:cTn id="62" presetID="42" presetClass="path" presetSubtype="0" accel="49333" decel="50667" fill="hold" nodeType="withEffect">
                                      <p:stCondLst>
                                        <p:cond delay="500"/>
                                      </p:stCondLst>
                                      <p:childTnLst>
                                        <p:animMotion origin="layout" path="M 2.08333E-7 3.33333E-6 L 2.08333E-7 0.14884 " pathEditMode="relative" rAng="0" ptsTypes="AA">
                                          <p:cBhvr>
                                            <p:cTn id="63" dur="750" spd="-100000" fill="hold"/>
                                            <p:tgtEl>
                                              <p:spTgt spid="74"/>
                                            </p:tgtEl>
                                            <p:attrNameLst>
                                              <p:attrName>ppt_x</p:attrName>
                                              <p:attrName>ppt_y</p:attrName>
                                            </p:attrNameLst>
                                          </p:cBhvr>
                                          <p:rCtr x="0" y="7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animBg="1"/>
          <p:bldP spid="4" grpId="1" animBg="1"/>
          <p:bldP spid="6" grpId="0" animBg="1"/>
          <p:bldP spid="6" grpId="1" animBg="1"/>
          <p:bldP spid="27" grpId="0" animBg="1"/>
          <p:bldP spid="27"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42" presetClass="path" presetSubtype="0" accel="49333" decel="50667" fill="hold" nodeType="withEffect">
                                      <p:stCondLst>
                                        <p:cond delay="0"/>
                                      </p:stCondLst>
                                      <p:childTnLst>
                                        <p:animMotion origin="layout" path="M 1.45833E-6 3.7037E-7 L 1.45833E-6 0.07245 " pathEditMode="relative" rAng="0" ptsTypes="AA">
                                          <p:cBhvr>
                                            <p:cTn id="9" dur="750" spd="-100000" fill="hold"/>
                                            <p:tgtEl>
                                              <p:spTgt spid="7"/>
                                            </p:tgtEl>
                                            <p:attrNameLst>
                                              <p:attrName>ppt_x</p:attrName>
                                              <p:attrName>ppt_y</p:attrName>
                                            </p:attrNameLst>
                                          </p:cBhvr>
                                          <p:rCtr x="0" y="3611"/>
                                        </p:animMotion>
                                      </p:childTnLst>
                                    </p:cTn>
                                  </p:par>
                                  <p:par>
                                    <p:cTn id="10" presetID="2" presetClass="entr" presetSubtype="4" accel="12000" fill="hold" grpId="0" nodeType="withEffect">
                                      <p:stCondLst>
                                        <p:cond delay="0"/>
                                      </p:stCondLst>
                                      <p:iterate type="lt">
                                        <p:tmPct val="3000"/>
                                      </p:iterate>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250" fill="hold"/>
                                            <p:tgtEl>
                                              <p:spTgt spid="5"/>
                                            </p:tgtEl>
                                            <p:attrNameLst>
                                              <p:attrName>ppt_x</p:attrName>
                                            </p:attrNameLst>
                                          </p:cBhvr>
                                          <p:tavLst>
                                            <p:tav tm="0">
                                              <p:val>
                                                <p:strVal val="#ppt_x"/>
                                              </p:val>
                                            </p:tav>
                                            <p:tav tm="100000">
                                              <p:val>
                                                <p:strVal val="#ppt_x"/>
                                              </p:val>
                                            </p:tav>
                                          </p:tavLst>
                                        </p:anim>
                                        <p:anim calcmode="lin" valueType="num">
                                          <p:cBhvr additive="base">
                                            <p:cTn id="13" dur="2250" fill="hold"/>
                                            <p:tgtEl>
                                              <p:spTgt spid="5"/>
                                            </p:tgtEl>
                                            <p:attrNameLst>
                                              <p:attrName>ppt_y</p:attrName>
                                            </p:attrNameLst>
                                          </p:cBhvr>
                                          <p:tavLst>
                                            <p:tav tm="0">
                                              <p:val>
                                                <p:strVal val="1+#ppt_h/2"/>
                                              </p:val>
                                            </p:tav>
                                            <p:tav tm="100000">
                                              <p:val>
                                                <p:strVal val="#ppt_y"/>
                                              </p:val>
                                            </p:tav>
                                          </p:tavLst>
                                        </p:anim>
                                      </p:childTnLst>
                                    </p:cTn>
                                  </p:par>
                                  <p:par>
                                    <p:cTn id="14"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15" dur="4000" fill="hold"/>
                                            <p:tgtEl>
                                              <p:spTgt spid="5"/>
                                            </p:tgtEl>
                                            <p:attrNameLst>
                                              <p:attrName>ppt_x</p:attrName>
                                              <p:attrName>ppt_y</p:attrName>
                                            </p:attrNameLst>
                                          </p:cBhvr>
                                          <p:rCtr x="0" y="1782"/>
                                        </p:animMotion>
                                      </p:childTnLst>
                                    </p:cTn>
                                  </p:par>
                                  <p:par>
                                    <p:cTn id="16" presetID="2" presetClass="entr" presetSubtype="4" accel="12000" fill="hold" grpId="0" nodeType="withEffect">
                                      <p:stCondLst>
                                        <p:cond delay="0"/>
                                      </p:stCondLst>
                                      <p:iterate type="lt">
                                        <p:tmPct val="3000"/>
                                      </p:iterate>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250" fill="hold"/>
                                            <p:tgtEl>
                                              <p:spTgt spid="6"/>
                                            </p:tgtEl>
                                            <p:attrNameLst>
                                              <p:attrName>ppt_x</p:attrName>
                                            </p:attrNameLst>
                                          </p:cBhvr>
                                          <p:tavLst>
                                            <p:tav tm="0">
                                              <p:val>
                                                <p:strVal val="#ppt_x"/>
                                              </p:val>
                                            </p:tav>
                                            <p:tav tm="100000">
                                              <p:val>
                                                <p:strVal val="#ppt_x"/>
                                              </p:val>
                                            </p:tav>
                                          </p:tavLst>
                                        </p:anim>
                                        <p:anim calcmode="lin" valueType="num">
                                          <p:cBhvr additive="base">
                                            <p:cTn id="19" dur="2250" fill="hold"/>
                                            <p:tgtEl>
                                              <p:spTgt spid="6"/>
                                            </p:tgtEl>
                                            <p:attrNameLst>
                                              <p:attrName>ppt_y</p:attrName>
                                            </p:attrNameLst>
                                          </p:cBhvr>
                                          <p:tavLst>
                                            <p:tav tm="0">
                                              <p:val>
                                                <p:strVal val="1+#ppt_h/2"/>
                                              </p:val>
                                            </p:tav>
                                            <p:tav tm="100000">
                                              <p:val>
                                                <p:strVal val="#ppt_y"/>
                                              </p:val>
                                            </p:tav>
                                          </p:tavLst>
                                        </p:anim>
                                      </p:childTnLst>
                                    </p:cTn>
                                  </p:par>
                                  <p:par>
                                    <p:cTn id="20" presetID="42" presetClass="path" presetSubtype="0" repeatCount="indefinite" accel="50000" decel="50000" autoRev="1" fill="hold" grpId="1" nodeType="withEffect">
                                      <p:stCondLst>
                                        <p:cond delay="2750"/>
                                      </p:stCondLst>
                                      <p:iterate type="lt">
                                        <p:tmPct val="0"/>
                                      </p:iterate>
                                      <p:childTnLst>
                                        <p:animMotion origin="layout" path="M -2.08333E-7 1.11111E-6 L -2.08333E-7 0.03588 " pathEditMode="relative" rAng="0" ptsTypes="AA">
                                          <p:cBhvr>
                                            <p:cTn id="21" dur="4000" fill="hold"/>
                                            <p:tgtEl>
                                              <p:spTgt spid="6"/>
                                            </p:tgtEl>
                                            <p:attrNameLst>
                                              <p:attrName>ppt_x</p:attrName>
                                              <p:attrName>ppt_y</p:attrName>
                                            </p:attrNameLst>
                                          </p:cBhvr>
                                          <p:rCtr x="0" y="1782"/>
                                        </p:animMotion>
                                      </p:childTnLst>
                                    </p:cTn>
                                  </p:par>
                                  <p:par>
                                    <p:cTn id="22" presetID="2" presetClass="entr" presetSubtype="4" accel="12000" fill="hold" grpId="0" nodeType="withEffect">
                                      <p:stCondLst>
                                        <p:cond delay="0"/>
                                      </p:stCondLst>
                                      <p:iterate type="lt">
                                        <p:tmPct val="3000"/>
                                      </p:iterate>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2250" fill="hold"/>
                                            <p:tgtEl>
                                              <p:spTgt spid="27"/>
                                            </p:tgtEl>
                                            <p:attrNameLst>
                                              <p:attrName>ppt_x</p:attrName>
                                            </p:attrNameLst>
                                          </p:cBhvr>
                                          <p:tavLst>
                                            <p:tav tm="0">
                                              <p:val>
                                                <p:strVal val="#ppt_x"/>
                                              </p:val>
                                            </p:tav>
                                            <p:tav tm="100000">
                                              <p:val>
                                                <p:strVal val="#ppt_x"/>
                                              </p:val>
                                            </p:tav>
                                          </p:tavLst>
                                        </p:anim>
                                        <p:anim calcmode="lin" valueType="num">
                                          <p:cBhvr additive="base">
                                            <p:cTn id="25" dur="2250" fill="hold"/>
                                            <p:tgtEl>
                                              <p:spTgt spid="27"/>
                                            </p:tgtEl>
                                            <p:attrNameLst>
                                              <p:attrName>ppt_y</p:attrName>
                                            </p:attrNameLst>
                                          </p:cBhvr>
                                          <p:tavLst>
                                            <p:tav tm="0">
                                              <p:val>
                                                <p:strVal val="1+#ppt_h/2"/>
                                              </p:val>
                                            </p:tav>
                                            <p:tav tm="100000">
                                              <p:val>
                                                <p:strVal val="#ppt_y"/>
                                              </p:val>
                                            </p:tav>
                                          </p:tavLst>
                                        </p:anim>
                                      </p:childTnLst>
                                    </p:cTn>
                                  </p:par>
                                  <p:par>
                                    <p:cTn id="26"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27" dur="4000" fill="hold"/>
                                            <p:tgtEl>
                                              <p:spTgt spid="27"/>
                                            </p:tgtEl>
                                            <p:attrNameLst>
                                              <p:attrName>ppt_x</p:attrName>
                                              <p:attrName>ppt_y</p:attrName>
                                            </p:attrNameLst>
                                          </p:cBhvr>
                                          <p:rCtr x="0" y="1782"/>
                                        </p:animMotion>
                                      </p:childTnLst>
                                    </p:cTn>
                                  </p:par>
                                  <p:par>
                                    <p:cTn id="28" presetID="2" presetClass="entr" presetSubtype="4" accel="12000" fill="hold" nodeType="withEffect">
                                      <p:stCondLst>
                                        <p:cond delay="0"/>
                                      </p:stCondLst>
                                      <p:iterate type="lt">
                                        <p:tmPct val="3000"/>
                                      </p:iterate>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1250" fill="hold"/>
                                            <p:tgtEl>
                                              <p:spTgt spid="29"/>
                                            </p:tgtEl>
                                            <p:attrNameLst>
                                              <p:attrName>ppt_x</p:attrName>
                                            </p:attrNameLst>
                                          </p:cBhvr>
                                          <p:tavLst>
                                            <p:tav tm="0">
                                              <p:val>
                                                <p:strVal val="#ppt_x"/>
                                              </p:val>
                                            </p:tav>
                                            <p:tav tm="100000">
                                              <p:val>
                                                <p:strVal val="#ppt_x"/>
                                              </p:val>
                                            </p:tav>
                                          </p:tavLst>
                                        </p:anim>
                                        <p:anim calcmode="lin" valueType="num">
                                          <p:cBhvr additive="base">
                                            <p:cTn id="31" dur="1250" fill="hold"/>
                                            <p:tgtEl>
                                              <p:spTgt spid="29"/>
                                            </p:tgtEl>
                                            <p:attrNameLst>
                                              <p:attrName>ppt_y</p:attrName>
                                            </p:attrNameLst>
                                          </p:cBhvr>
                                          <p:tavLst>
                                            <p:tav tm="0">
                                              <p:val>
                                                <p:strVal val="1+#ppt_h/2"/>
                                              </p:val>
                                            </p:tav>
                                            <p:tav tm="100000">
                                              <p:val>
                                                <p:strVal val="#ppt_y"/>
                                              </p:val>
                                            </p:tav>
                                          </p:tavLst>
                                        </p:anim>
                                      </p:childTnLst>
                                    </p:cTn>
                                  </p:par>
                                  <p:par>
                                    <p:cTn id="32" presetID="42" presetClass="path" presetSubtype="0" repeatCount="indefinite" accel="50000" decel="50000" autoRev="1" fill="hold" nodeType="withEffect">
                                      <p:stCondLst>
                                        <p:cond delay="1500"/>
                                      </p:stCondLst>
                                      <p:iterate type="lt">
                                        <p:tmPct val="0"/>
                                      </p:iterate>
                                      <p:childTnLst>
                                        <p:animMotion origin="layout" path="M 0 -2.22222E-6 L 0 0.03588 " pathEditMode="relative" rAng="0" ptsTypes="AA">
                                          <p:cBhvr>
                                            <p:cTn id="33" dur="4000" fill="hold"/>
                                            <p:tgtEl>
                                              <p:spTgt spid="29"/>
                                            </p:tgtEl>
                                            <p:attrNameLst>
                                              <p:attrName>ppt_x</p:attrName>
                                              <p:attrName>ppt_y</p:attrName>
                                            </p:attrNameLst>
                                          </p:cBhvr>
                                          <p:rCtr x="0" y="1782"/>
                                        </p:animMotion>
                                      </p:childTnLst>
                                    </p:cTn>
                                  </p:par>
                                  <p:par>
                                    <p:cTn id="34" presetID="22" presetClass="entr" presetSubtype="1" fill="hold" grpId="0" nodeType="withEffect">
                                      <p:stCondLst>
                                        <p:cond delay="25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par>
                                    <p:cTn id="37" presetID="42" presetClass="path" presetSubtype="0" accel="49333" decel="50667" fill="hold" grpId="1" nodeType="withEffect">
                                      <p:stCondLst>
                                        <p:cond delay="250"/>
                                      </p:stCondLst>
                                      <p:childTnLst>
                                        <p:animMotion origin="layout" path="M 2.08333E-6 -4.44444E-6 L 2.08333E-6 0.1625 " pathEditMode="relative" rAng="0" ptsTypes="AA">
                                          <p:cBhvr>
                                            <p:cTn id="38" dur="750" spd="-100000" fill="hold"/>
                                            <p:tgtEl>
                                              <p:spTgt spid="4"/>
                                            </p:tgtEl>
                                            <p:attrNameLst>
                                              <p:attrName>ppt_x</p:attrName>
                                              <p:attrName>ppt_y</p:attrName>
                                            </p:attrNameLst>
                                          </p:cBhvr>
                                          <p:rCtr x="0" y="8125"/>
                                        </p:animMotion>
                                      </p:childTnLst>
                                    </p:cTn>
                                  </p:par>
                                  <p:par>
                                    <p:cTn id="39" presetID="22" presetClass="entr" presetSubtype="1" fill="hold" nodeType="withEffect">
                                      <p:stCondLst>
                                        <p:cond delay="500"/>
                                      </p:stCondLst>
                                      <p:childTnLst>
                                        <p:set>
                                          <p:cBhvr>
                                            <p:cTn id="40" dur="1" fill="hold">
                                              <p:stCondLst>
                                                <p:cond delay="0"/>
                                              </p:stCondLst>
                                            </p:cTn>
                                            <p:tgtEl>
                                              <p:spTgt spid="54"/>
                                            </p:tgtEl>
                                            <p:attrNameLst>
                                              <p:attrName>style.visibility</p:attrName>
                                            </p:attrNameLst>
                                          </p:cBhvr>
                                          <p:to>
                                            <p:strVal val="visible"/>
                                          </p:to>
                                        </p:set>
                                        <p:animEffect transition="in" filter="wipe(up)">
                                          <p:cBhvr>
                                            <p:cTn id="41" dur="500"/>
                                            <p:tgtEl>
                                              <p:spTgt spid="54"/>
                                            </p:tgtEl>
                                          </p:cBhvr>
                                        </p:animEffect>
                                      </p:childTnLst>
                                    </p:cTn>
                                  </p:par>
                                  <p:par>
                                    <p:cTn id="42" presetID="42" presetClass="path" presetSubtype="0" accel="49333" decel="50667" fill="hold" nodeType="withEffect">
                                      <p:stCondLst>
                                        <p:cond delay="500"/>
                                      </p:stCondLst>
                                      <p:childTnLst>
                                        <p:animMotion origin="layout" path="M 3.33333E-6 -7.40741E-7 L 3.33333E-6 0.14884 " pathEditMode="relative" rAng="0" ptsTypes="AA">
                                          <p:cBhvr>
                                            <p:cTn id="43" dur="750" spd="-100000" fill="hold"/>
                                            <p:tgtEl>
                                              <p:spTgt spid="54"/>
                                            </p:tgtEl>
                                            <p:attrNameLst>
                                              <p:attrName>ppt_x</p:attrName>
                                              <p:attrName>ppt_y</p:attrName>
                                            </p:attrNameLst>
                                          </p:cBhvr>
                                          <p:rCtr x="0" y="7431"/>
                                        </p:animMotion>
                                      </p:childTnLst>
                                    </p:cTn>
                                  </p:par>
                                  <p:par>
                                    <p:cTn id="44" presetID="22" presetClass="entr" presetSubtype="1" fill="hold" nodeType="withEffect">
                                      <p:stCondLst>
                                        <p:cond delay="500"/>
                                      </p:stCondLst>
                                      <p:childTnLst>
                                        <p:set>
                                          <p:cBhvr>
                                            <p:cTn id="45" dur="1" fill="hold">
                                              <p:stCondLst>
                                                <p:cond delay="0"/>
                                              </p:stCondLst>
                                            </p:cTn>
                                            <p:tgtEl>
                                              <p:spTgt spid="59"/>
                                            </p:tgtEl>
                                            <p:attrNameLst>
                                              <p:attrName>style.visibility</p:attrName>
                                            </p:attrNameLst>
                                          </p:cBhvr>
                                          <p:to>
                                            <p:strVal val="visible"/>
                                          </p:to>
                                        </p:set>
                                        <p:animEffect transition="in" filter="wipe(up)">
                                          <p:cBhvr>
                                            <p:cTn id="46" dur="500"/>
                                            <p:tgtEl>
                                              <p:spTgt spid="59"/>
                                            </p:tgtEl>
                                          </p:cBhvr>
                                        </p:animEffect>
                                      </p:childTnLst>
                                    </p:cTn>
                                  </p:par>
                                  <p:par>
                                    <p:cTn id="47" presetID="42" presetClass="path" presetSubtype="0" accel="49333" decel="50667" fill="hold" nodeType="withEffect">
                                      <p:stCondLst>
                                        <p:cond delay="500"/>
                                      </p:stCondLst>
                                      <p:childTnLst>
                                        <p:animMotion origin="layout" path="M 3.33333E-6 -4.07407E-6 L 3.33333E-6 0.14885 " pathEditMode="relative" rAng="0" ptsTypes="AA">
                                          <p:cBhvr>
                                            <p:cTn id="48" dur="750" spd="-100000" fill="hold"/>
                                            <p:tgtEl>
                                              <p:spTgt spid="59"/>
                                            </p:tgtEl>
                                            <p:attrNameLst>
                                              <p:attrName>ppt_x</p:attrName>
                                              <p:attrName>ppt_y</p:attrName>
                                            </p:attrNameLst>
                                          </p:cBhvr>
                                          <p:rCtr x="0" y="7431"/>
                                        </p:animMotion>
                                      </p:childTnLst>
                                    </p:cTn>
                                  </p:par>
                                  <p:par>
                                    <p:cTn id="49" presetID="22" presetClass="entr" presetSubtype="1" fill="hold" nodeType="withEffect">
                                      <p:stCondLst>
                                        <p:cond delay="500"/>
                                      </p:stCondLst>
                                      <p:childTnLst>
                                        <p:set>
                                          <p:cBhvr>
                                            <p:cTn id="50" dur="1" fill="hold">
                                              <p:stCondLst>
                                                <p:cond delay="0"/>
                                              </p:stCondLst>
                                            </p:cTn>
                                            <p:tgtEl>
                                              <p:spTgt spid="64"/>
                                            </p:tgtEl>
                                            <p:attrNameLst>
                                              <p:attrName>style.visibility</p:attrName>
                                            </p:attrNameLst>
                                          </p:cBhvr>
                                          <p:to>
                                            <p:strVal val="visible"/>
                                          </p:to>
                                        </p:set>
                                        <p:animEffect transition="in" filter="wipe(up)">
                                          <p:cBhvr>
                                            <p:cTn id="51" dur="500"/>
                                            <p:tgtEl>
                                              <p:spTgt spid="64"/>
                                            </p:tgtEl>
                                          </p:cBhvr>
                                        </p:animEffect>
                                      </p:childTnLst>
                                    </p:cTn>
                                  </p:par>
                                  <p:par>
                                    <p:cTn id="52" presetID="42" presetClass="path" presetSubtype="0" accel="49333" decel="50667" fill="hold" nodeType="withEffect">
                                      <p:stCondLst>
                                        <p:cond delay="500"/>
                                      </p:stCondLst>
                                      <p:childTnLst>
                                        <p:animMotion origin="layout" path="M 2.08333E-7 -1.11022E-16 L 2.08333E-7 0.14884 " pathEditMode="relative" rAng="0" ptsTypes="AA">
                                          <p:cBhvr>
                                            <p:cTn id="53" dur="750" spd="-100000" fill="hold"/>
                                            <p:tgtEl>
                                              <p:spTgt spid="64"/>
                                            </p:tgtEl>
                                            <p:attrNameLst>
                                              <p:attrName>ppt_x</p:attrName>
                                              <p:attrName>ppt_y</p:attrName>
                                            </p:attrNameLst>
                                          </p:cBhvr>
                                          <p:rCtr x="0" y="7431"/>
                                        </p:animMotion>
                                      </p:childTnLst>
                                    </p:cTn>
                                  </p:par>
                                  <p:par>
                                    <p:cTn id="54" presetID="22" presetClass="entr" presetSubtype="1" fill="hold" nodeType="withEffect">
                                      <p:stCondLst>
                                        <p:cond delay="500"/>
                                      </p:stCondLst>
                                      <p:childTnLst>
                                        <p:set>
                                          <p:cBhvr>
                                            <p:cTn id="55" dur="1" fill="hold">
                                              <p:stCondLst>
                                                <p:cond delay="0"/>
                                              </p:stCondLst>
                                            </p:cTn>
                                            <p:tgtEl>
                                              <p:spTgt spid="69"/>
                                            </p:tgtEl>
                                            <p:attrNameLst>
                                              <p:attrName>style.visibility</p:attrName>
                                            </p:attrNameLst>
                                          </p:cBhvr>
                                          <p:to>
                                            <p:strVal val="visible"/>
                                          </p:to>
                                        </p:set>
                                        <p:animEffect transition="in" filter="wipe(up)">
                                          <p:cBhvr>
                                            <p:cTn id="56" dur="500"/>
                                            <p:tgtEl>
                                              <p:spTgt spid="69"/>
                                            </p:tgtEl>
                                          </p:cBhvr>
                                        </p:animEffect>
                                      </p:childTnLst>
                                    </p:cTn>
                                  </p:par>
                                  <p:par>
                                    <p:cTn id="57" presetID="42" presetClass="path" presetSubtype="0" accel="49333" decel="50667" fill="hold" nodeType="withEffect">
                                      <p:stCondLst>
                                        <p:cond delay="500"/>
                                      </p:stCondLst>
                                      <p:childTnLst>
                                        <p:animMotion origin="layout" path="M 2.08333E-7 1.48148E-6 L 2.08333E-7 0.14884 " pathEditMode="relative" rAng="0" ptsTypes="AA">
                                          <p:cBhvr>
                                            <p:cTn id="58" dur="750" spd="-100000" fill="hold"/>
                                            <p:tgtEl>
                                              <p:spTgt spid="69"/>
                                            </p:tgtEl>
                                            <p:attrNameLst>
                                              <p:attrName>ppt_x</p:attrName>
                                              <p:attrName>ppt_y</p:attrName>
                                            </p:attrNameLst>
                                          </p:cBhvr>
                                          <p:rCtr x="0" y="7431"/>
                                        </p:animMotion>
                                      </p:childTnLst>
                                    </p:cTn>
                                  </p:par>
                                  <p:par>
                                    <p:cTn id="59" presetID="22" presetClass="entr" presetSubtype="1" fill="hold"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wipe(up)">
                                          <p:cBhvr>
                                            <p:cTn id="61" dur="500"/>
                                            <p:tgtEl>
                                              <p:spTgt spid="74"/>
                                            </p:tgtEl>
                                          </p:cBhvr>
                                        </p:animEffect>
                                      </p:childTnLst>
                                    </p:cTn>
                                  </p:par>
                                  <p:par>
                                    <p:cTn id="62" presetID="42" presetClass="path" presetSubtype="0" accel="49333" decel="50667" fill="hold" nodeType="withEffect">
                                      <p:stCondLst>
                                        <p:cond delay="500"/>
                                      </p:stCondLst>
                                      <p:childTnLst>
                                        <p:animMotion origin="layout" path="M 2.08333E-7 3.33333E-6 L 2.08333E-7 0.14884 " pathEditMode="relative" rAng="0" ptsTypes="AA">
                                          <p:cBhvr>
                                            <p:cTn id="63" dur="750" spd="-100000" fill="hold"/>
                                            <p:tgtEl>
                                              <p:spTgt spid="74"/>
                                            </p:tgtEl>
                                            <p:attrNameLst>
                                              <p:attrName>ppt_x</p:attrName>
                                              <p:attrName>ppt_y</p:attrName>
                                            </p:attrNameLst>
                                          </p:cBhvr>
                                          <p:rCtr x="0" y="7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animBg="1"/>
          <p:bldP spid="4" grpId="1" animBg="1"/>
          <p:bldP spid="6" grpId="0" animBg="1"/>
          <p:bldP spid="6" grpId="1" animBg="1"/>
          <p:bldP spid="27" grpId="0" animBg="1"/>
          <p:bldP spid="27" grpId="1"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8C00B9"/>
            </a:gs>
            <a:gs pos="0">
              <a:srgbClr val="39CFFF"/>
            </a:gs>
          </a:gsLst>
          <a:lin ang="10800000" scaled="0"/>
        </a:gradFill>
        <a:effectLst/>
      </p:bgPr>
    </p:bg>
    <p:spTree>
      <p:nvGrpSpPr>
        <p:cNvPr id="1" name=""/>
        <p:cNvGrpSpPr/>
        <p:nvPr/>
      </p:nvGrpSpPr>
      <p:grpSpPr>
        <a:xfrm>
          <a:off x="0" y="0"/>
          <a:ext cx="0" cy="0"/>
          <a:chOff x="0" y="0"/>
          <a:chExt cx="0" cy="0"/>
        </a:xfrm>
      </p:grpSpPr>
      <p:sp>
        <p:nvSpPr>
          <p:cNvPr id="157" name="Freeform: Shape 156">
            <a:extLst>
              <a:ext uri="{FF2B5EF4-FFF2-40B4-BE49-F238E27FC236}">
                <a16:creationId xmlns:a16="http://schemas.microsoft.com/office/drawing/2014/main" id="{31348D62-D32E-4586-8116-C268A1DCE8FD}"/>
              </a:ext>
            </a:extLst>
          </p:cNvPr>
          <p:cNvSpPr/>
          <p:nvPr/>
        </p:nvSpPr>
        <p:spPr>
          <a:xfrm>
            <a:off x="-173851" y="5010470"/>
            <a:ext cx="17898952" cy="9118639"/>
          </a:xfrm>
          <a:custGeom>
            <a:avLst/>
            <a:gdLst>
              <a:gd name="connsiteX0" fmla="*/ 4295775 w 10582275"/>
              <a:gd name="connsiteY0" fmla="*/ 5038027 h 5391150"/>
              <a:gd name="connsiteX1" fmla="*/ 5115116 w 10582275"/>
              <a:gd name="connsiteY1" fmla="*/ 71786 h 5391150"/>
              <a:gd name="connsiteX2" fmla="*/ 9127045 w 10582275"/>
              <a:gd name="connsiteY2" fmla="*/ 1266126 h 5391150"/>
              <a:gd name="connsiteX3" fmla="*/ 10582465 w 10582275"/>
              <a:gd name="connsiteY3" fmla="*/ 2891187 h 5391150"/>
              <a:gd name="connsiteX4" fmla="*/ 10493025 w 10582275"/>
              <a:gd name="connsiteY4" fmla="*/ 3030347 h 5391150"/>
              <a:gd name="connsiteX5" fmla="*/ 8958072 w 10582275"/>
              <a:gd name="connsiteY5" fmla="*/ 1280890 h 5391150"/>
              <a:gd name="connsiteX6" fmla="*/ 4992434 w 10582275"/>
              <a:gd name="connsiteY6" fmla="*/ 122078 h 5391150"/>
              <a:gd name="connsiteX7" fmla="*/ 4057174 w 10582275"/>
              <a:gd name="connsiteY7" fmla="*/ 4987258 h 5391150"/>
              <a:gd name="connsiteX8" fmla="*/ 10403587 w 10582275"/>
              <a:gd name="connsiteY8" fmla="*/ 3169507 h 5391150"/>
              <a:gd name="connsiteX9" fmla="*/ 8789098 w 10582275"/>
              <a:gd name="connsiteY9" fmla="*/ 1295749 h 5391150"/>
              <a:gd name="connsiteX10" fmla="*/ 4869561 w 10582275"/>
              <a:gd name="connsiteY10" fmla="*/ 172275 h 5391150"/>
              <a:gd name="connsiteX11" fmla="*/ 3818477 w 10582275"/>
              <a:gd name="connsiteY11" fmla="*/ 4936395 h 5391150"/>
              <a:gd name="connsiteX12" fmla="*/ 10314242 w 10582275"/>
              <a:gd name="connsiteY12" fmla="*/ 3308667 h 5391150"/>
              <a:gd name="connsiteX13" fmla="*/ 8620316 w 10582275"/>
              <a:gd name="connsiteY13" fmla="*/ 1310513 h 5391150"/>
              <a:gd name="connsiteX14" fmla="*/ 4746879 w 10582275"/>
              <a:gd name="connsiteY14" fmla="*/ 222567 h 5391150"/>
              <a:gd name="connsiteX15" fmla="*/ 3579781 w 10582275"/>
              <a:gd name="connsiteY15" fmla="*/ 4885627 h 5391150"/>
              <a:gd name="connsiteX16" fmla="*/ 10224802 w 10582275"/>
              <a:gd name="connsiteY16" fmla="*/ 3447923 h 5391150"/>
              <a:gd name="connsiteX17" fmla="*/ 8451342 w 10582275"/>
              <a:gd name="connsiteY17" fmla="*/ 1325372 h 5391150"/>
              <a:gd name="connsiteX18" fmla="*/ 4624197 w 10582275"/>
              <a:gd name="connsiteY18" fmla="*/ 272859 h 5391150"/>
              <a:gd name="connsiteX19" fmla="*/ 3341180 w 10582275"/>
              <a:gd name="connsiteY19" fmla="*/ 4834858 h 5391150"/>
              <a:gd name="connsiteX20" fmla="*/ 10135362 w 10582275"/>
              <a:gd name="connsiteY20" fmla="*/ 3587083 h 5391150"/>
              <a:gd name="connsiteX21" fmla="*/ 8282464 w 10582275"/>
              <a:gd name="connsiteY21" fmla="*/ 1340231 h 5391150"/>
              <a:gd name="connsiteX22" fmla="*/ 4501420 w 10582275"/>
              <a:gd name="connsiteY22" fmla="*/ 323056 h 5391150"/>
              <a:gd name="connsiteX23" fmla="*/ 3102483 w 10582275"/>
              <a:gd name="connsiteY23" fmla="*/ 4783995 h 5391150"/>
              <a:gd name="connsiteX24" fmla="*/ 10045922 w 10582275"/>
              <a:gd name="connsiteY24" fmla="*/ 3726243 h 5391150"/>
              <a:gd name="connsiteX25" fmla="*/ 8113491 w 10582275"/>
              <a:gd name="connsiteY25" fmla="*/ 1354994 h 5391150"/>
              <a:gd name="connsiteX26" fmla="*/ 4378738 w 10582275"/>
              <a:gd name="connsiteY26" fmla="*/ 373348 h 5391150"/>
              <a:gd name="connsiteX27" fmla="*/ 2863882 w 10582275"/>
              <a:gd name="connsiteY27" fmla="*/ 4733227 h 5391150"/>
              <a:gd name="connsiteX28" fmla="*/ 9956482 w 10582275"/>
              <a:gd name="connsiteY28" fmla="*/ 3865403 h 5391150"/>
              <a:gd name="connsiteX29" fmla="*/ 7944612 w 10582275"/>
              <a:gd name="connsiteY29" fmla="*/ 1369854 h 5391150"/>
              <a:gd name="connsiteX30" fmla="*/ 4255961 w 10582275"/>
              <a:gd name="connsiteY30" fmla="*/ 423640 h 5391150"/>
              <a:gd name="connsiteX31" fmla="*/ 2625185 w 10582275"/>
              <a:gd name="connsiteY31" fmla="*/ 4682458 h 5391150"/>
              <a:gd name="connsiteX32" fmla="*/ 9867043 w 10582275"/>
              <a:gd name="connsiteY32" fmla="*/ 4004564 h 5391150"/>
              <a:gd name="connsiteX33" fmla="*/ 7775639 w 10582275"/>
              <a:gd name="connsiteY33" fmla="*/ 1384617 h 5391150"/>
              <a:gd name="connsiteX34" fmla="*/ 4133183 w 10582275"/>
              <a:gd name="connsiteY34" fmla="*/ 473837 h 5391150"/>
              <a:gd name="connsiteX35" fmla="*/ 2386584 w 10582275"/>
              <a:gd name="connsiteY35" fmla="*/ 4631595 h 5391150"/>
              <a:gd name="connsiteX36" fmla="*/ 9777603 w 10582275"/>
              <a:gd name="connsiteY36" fmla="*/ 4143724 h 5391150"/>
              <a:gd name="connsiteX37" fmla="*/ 7606760 w 10582275"/>
              <a:gd name="connsiteY37" fmla="*/ 1399476 h 5391150"/>
              <a:gd name="connsiteX38" fmla="*/ 4010501 w 10582275"/>
              <a:gd name="connsiteY38" fmla="*/ 524129 h 5391150"/>
              <a:gd name="connsiteX39" fmla="*/ 2147888 w 10582275"/>
              <a:gd name="connsiteY39" fmla="*/ 4580827 h 5391150"/>
              <a:gd name="connsiteX40" fmla="*/ 9688163 w 10582275"/>
              <a:gd name="connsiteY40" fmla="*/ 4282885 h 5391150"/>
              <a:gd name="connsiteX41" fmla="*/ 7437787 w 10582275"/>
              <a:gd name="connsiteY41" fmla="*/ 1414240 h 5391150"/>
              <a:gd name="connsiteX42" fmla="*/ 3887724 w 10582275"/>
              <a:gd name="connsiteY42" fmla="*/ 574326 h 5391150"/>
              <a:gd name="connsiteX43" fmla="*/ 1909191 w 10582275"/>
              <a:gd name="connsiteY43" fmla="*/ 4529963 h 5391150"/>
              <a:gd name="connsiteX44" fmla="*/ 9598723 w 10582275"/>
              <a:gd name="connsiteY44" fmla="*/ 4422045 h 5391150"/>
              <a:gd name="connsiteX45" fmla="*/ 7268909 w 10582275"/>
              <a:gd name="connsiteY45" fmla="*/ 1429099 h 5391150"/>
              <a:gd name="connsiteX46" fmla="*/ 3765042 w 10582275"/>
              <a:gd name="connsiteY46" fmla="*/ 624617 h 5391150"/>
              <a:gd name="connsiteX47" fmla="*/ 1670590 w 10582275"/>
              <a:gd name="connsiteY47" fmla="*/ 4479195 h 5391150"/>
              <a:gd name="connsiteX48" fmla="*/ 9509379 w 10582275"/>
              <a:gd name="connsiteY48" fmla="*/ 4561205 h 5391150"/>
              <a:gd name="connsiteX49" fmla="*/ 7100030 w 10582275"/>
              <a:gd name="connsiteY49" fmla="*/ 1443863 h 5391150"/>
              <a:gd name="connsiteX50" fmla="*/ 3642265 w 10582275"/>
              <a:gd name="connsiteY50" fmla="*/ 674814 h 5391150"/>
              <a:gd name="connsiteX51" fmla="*/ 1431893 w 10582275"/>
              <a:gd name="connsiteY51" fmla="*/ 4428331 h 5391150"/>
              <a:gd name="connsiteX52" fmla="*/ 9419939 w 10582275"/>
              <a:gd name="connsiteY52" fmla="*/ 4700460 h 5391150"/>
              <a:gd name="connsiteX53" fmla="*/ 6931152 w 10582275"/>
              <a:gd name="connsiteY53" fmla="*/ 1458817 h 5391150"/>
              <a:gd name="connsiteX54" fmla="*/ 3519583 w 10582275"/>
              <a:gd name="connsiteY54" fmla="*/ 725201 h 5391150"/>
              <a:gd name="connsiteX55" fmla="*/ 1193292 w 10582275"/>
              <a:gd name="connsiteY55" fmla="*/ 4377563 h 5391150"/>
              <a:gd name="connsiteX56" fmla="*/ 9330500 w 10582275"/>
              <a:gd name="connsiteY56" fmla="*/ 4839621 h 5391150"/>
              <a:gd name="connsiteX57" fmla="*/ 6762179 w 10582275"/>
              <a:gd name="connsiteY57" fmla="*/ 1473581 h 5391150"/>
              <a:gd name="connsiteX58" fmla="*/ 3396806 w 10582275"/>
              <a:gd name="connsiteY58" fmla="*/ 775398 h 5391150"/>
              <a:gd name="connsiteX59" fmla="*/ 954596 w 10582275"/>
              <a:gd name="connsiteY59" fmla="*/ 4326795 h 5391150"/>
              <a:gd name="connsiteX60" fmla="*/ 9241060 w 10582275"/>
              <a:gd name="connsiteY60" fmla="*/ 4978781 h 5391150"/>
              <a:gd name="connsiteX61" fmla="*/ 6593205 w 10582275"/>
              <a:gd name="connsiteY61" fmla="*/ 1488344 h 5391150"/>
              <a:gd name="connsiteX62" fmla="*/ 3274029 w 10582275"/>
              <a:gd name="connsiteY62" fmla="*/ 825595 h 5391150"/>
              <a:gd name="connsiteX63" fmla="*/ 715994 w 10582275"/>
              <a:gd name="connsiteY63" fmla="*/ 4276027 h 5391150"/>
              <a:gd name="connsiteX64" fmla="*/ 9151620 w 10582275"/>
              <a:gd name="connsiteY64" fmla="*/ 5117941 h 5391150"/>
              <a:gd name="connsiteX65" fmla="*/ 6424327 w 10582275"/>
              <a:gd name="connsiteY65" fmla="*/ 1503204 h 5391150"/>
              <a:gd name="connsiteX66" fmla="*/ 3151346 w 10582275"/>
              <a:gd name="connsiteY66" fmla="*/ 875982 h 5391150"/>
              <a:gd name="connsiteX67" fmla="*/ 477298 w 10582275"/>
              <a:gd name="connsiteY67" fmla="*/ 4225163 h 5391150"/>
              <a:gd name="connsiteX68" fmla="*/ 9062180 w 10582275"/>
              <a:gd name="connsiteY68" fmla="*/ 5257102 h 5391150"/>
              <a:gd name="connsiteX69" fmla="*/ 6255449 w 10582275"/>
              <a:gd name="connsiteY69" fmla="*/ 1517967 h 5391150"/>
              <a:gd name="connsiteX70" fmla="*/ 3028664 w 10582275"/>
              <a:gd name="connsiteY70" fmla="*/ 926179 h 5391150"/>
              <a:gd name="connsiteX71" fmla="*/ 238697 w 10582275"/>
              <a:gd name="connsiteY71" fmla="*/ 4174395 h 5391150"/>
              <a:gd name="connsiteX72" fmla="*/ 8972741 w 10582275"/>
              <a:gd name="connsiteY72" fmla="*/ 5396262 h 5391150"/>
              <a:gd name="connsiteX73" fmla="*/ 6086475 w 10582275"/>
              <a:gd name="connsiteY73" fmla="*/ 1532826 h 5391150"/>
              <a:gd name="connsiteX74" fmla="*/ 0 w 10582275"/>
              <a:gd name="connsiteY74" fmla="*/ 4123626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582275" h="5391150">
                <a:moveTo>
                  <a:pt x="4295775" y="5038027"/>
                </a:moveTo>
                <a:cubicBezTo>
                  <a:pt x="3295650" y="4161726"/>
                  <a:pt x="2935224" y="454882"/>
                  <a:pt x="5115116" y="71786"/>
                </a:cubicBezTo>
                <a:cubicBezTo>
                  <a:pt x="6991350" y="-257874"/>
                  <a:pt x="8353425" y="618426"/>
                  <a:pt x="9127045" y="1266126"/>
                </a:cubicBezTo>
                <a:cubicBezTo>
                  <a:pt x="9791795" y="1822672"/>
                  <a:pt x="10582465" y="2891187"/>
                  <a:pt x="10582465" y="2891187"/>
                </a:cubicBezTo>
                <a:moveTo>
                  <a:pt x="10493025" y="3030347"/>
                </a:moveTo>
                <a:cubicBezTo>
                  <a:pt x="10458069" y="2931953"/>
                  <a:pt x="9653111" y="1853152"/>
                  <a:pt x="8958072" y="1280890"/>
                </a:cubicBezTo>
                <a:cubicBezTo>
                  <a:pt x="8177689" y="634714"/>
                  <a:pt x="6825330" y="-204248"/>
                  <a:pt x="4992434" y="122078"/>
                </a:cubicBezTo>
                <a:cubicBezTo>
                  <a:pt x="2859977" y="501935"/>
                  <a:pt x="3134011" y="4059333"/>
                  <a:pt x="4057174" y="4987258"/>
                </a:cubicBezTo>
                <a:moveTo>
                  <a:pt x="10403587" y="3169507"/>
                </a:moveTo>
                <a:cubicBezTo>
                  <a:pt x="10333768" y="2972625"/>
                  <a:pt x="9512903" y="1885442"/>
                  <a:pt x="8789098" y="1295749"/>
                </a:cubicBezTo>
                <a:cubicBezTo>
                  <a:pt x="8000143" y="653002"/>
                  <a:pt x="6659118" y="-150622"/>
                  <a:pt x="4869561" y="172275"/>
                </a:cubicBezTo>
                <a:cubicBezTo>
                  <a:pt x="2784634" y="548894"/>
                  <a:pt x="2972372" y="3956844"/>
                  <a:pt x="3818477" y="4936395"/>
                </a:cubicBezTo>
                <a:moveTo>
                  <a:pt x="10314242" y="3308667"/>
                </a:moveTo>
                <a:cubicBezTo>
                  <a:pt x="10209467" y="3013392"/>
                  <a:pt x="9373838" y="1916588"/>
                  <a:pt x="8620316" y="1310513"/>
                </a:cubicBezTo>
                <a:cubicBezTo>
                  <a:pt x="7823930" y="669956"/>
                  <a:pt x="6493193" y="-96997"/>
                  <a:pt x="4746879" y="222567"/>
                </a:cubicBezTo>
                <a:cubicBezTo>
                  <a:pt x="2709291" y="595947"/>
                  <a:pt x="2810637" y="3854450"/>
                  <a:pt x="3579781" y="4885627"/>
                </a:cubicBezTo>
                <a:moveTo>
                  <a:pt x="10224802" y="3447923"/>
                </a:moveTo>
                <a:cubicBezTo>
                  <a:pt x="10085070" y="3054254"/>
                  <a:pt x="9234678" y="1947831"/>
                  <a:pt x="8451342" y="1325372"/>
                </a:cubicBezTo>
                <a:cubicBezTo>
                  <a:pt x="7647718" y="686816"/>
                  <a:pt x="6327077" y="-43371"/>
                  <a:pt x="4624197" y="272859"/>
                </a:cubicBezTo>
                <a:cubicBezTo>
                  <a:pt x="2633948" y="643096"/>
                  <a:pt x="2649093" y="3752151"/>
                  <a:pt x="3341180" y="4834858"/>
                </a:cubicBezTo>
                <a:moveTo>
                  <a:pt x="10135362" y="3587083"/>
                </a:moveTo>
                <a:cubicBezTo>
                  <a:pt x="9960768" y="3094926"/>
                  <a:pt x="9095613" y="1978787"/>
                  <a:pt x="8282464" y="1340231"/>
                </a:cubicBezTo>
                <a:cubicBezTo>
                  <a:pt x="7471601" y="703484"/>
                  <a:pt x="6161056" y="10255"/>
                  <a:pt x="4501420" y="323056"/>
                </a:cubicBezTo>
                <a:cubicBezTo>
                  <a:pt x="2558606" y="690054"/>
                  <a:pt x="2487358" y="3649662"/>
                  <a:pt x="3102483" y="4783995"/>
                </a:cubicBezTo>
                <a:moveTo>
                  <a:pt x="10045922" y="3726243"/>
                </a:moveTo>
                <a:cubicBezTo>
                  <a:pt x="9836372" y="3135693"/>
                  <a:pt x="8956739" y="2009648"/>
                  <a:pt x="8113491" y="1354994"/>
                </a:cubicBezTo>
                <a:cubicBezTo>
                  <a:pt x="7295674" y="720058"/>
                  <a:pt x="5995036" y="63976"/>
                  <a:pt x="4378738" y="373348"/>
                </a:cubicBezTo>
                <a:cubicBezTo>
                  <a:pt x="2483358" y="737108"/>
                  <a:pt x="2325719" y="3547269"/>
                  <a:pt x="2863882" y="4733227"/>
                </a:cubicBezTo>
                <a:moveTo>
                  <a:pt x="9956482" y="3865403"/>
                </a:moveTo>
                <a:cubicBezTo>
                  <a:pt x="9711976" y="3176460"/>
                  <a:pt x="8817864" y="2040413"/>
                  <a:pt x="7944612" y="1369854"/>
                </a:cubicBezTo>
                <a:cubicBezTo>
                  <a:pt x="7119842" y="736536"/>
                  <a:pt x="5828919" y="117602"/>
                  <a:pt x="4255961" y="423640"/>
                </a:cubicBezTo>
                <a:cubicBezTo>
                  <a:pt x="2408015" y="784161"/>
                  <a:pt x="2164080" y="3444875"/>
                  <a:pt x="2625185" y="4682458"/>
                </a:cubicBezTo>
                <a:moveTo>
                  <a:pt x="9867043" y="4004564"/>
                </a:moveTo>
                <a:cubicBezTo>
                  <a:pt x="9587675" y="3217132"/>
                  <a:pt x="8679085" y="2070989"/>
                  <a:pt x="7775639" y="1384617"/>
                </a:cubicBezTo>
                <a:cubicBezTo>
                  <a:pt x="6944011" y="752824"/>
                  <a:pt x="5662898" y="171227"/>
                  <a:pt x="4133183" y="473837"/>
                </a:cubicBezTo>
                <a:cubicBezTo>
                  <a:pt x="2332673" y="831215"/>
                  <a:pt x="2002441" y="3342481"/>
                  <a:pt x="2386584" y="4631595"/>
                </a:cubicBezTo>
                <a:moveTo>
                  <a:pt x="9777603" y="4143724"/>
                </a:moveTo>
                <a:cubicBezTo>
                  <a:pt x="9463278" y="3257899"/>
                  <a:pt x="8540401" y="2101469"/>
                  <a:pt x="7606760" y="1399476"/>
                </a:cubicBezTo>
                <a:cubicBezTo>
                  <a:pt x="6768370" y="769017"/>
                  <a:pt x="5496878" y="224853"/>
                  <a:pt x="4010501" y="524129"/>
                </a:cubicBezTo>
                <a:cubicBezTo>
                  <a:pt x="2257330" y="878268"/>
                  <a:pt x="1840802" y="3240087"/>
                  <a:pt x="2147888" y="4580827"/>
                </a:cubicBezTo>
                <a:moveTo>
                  <a:pt x="9688163" y="4282885"/>
                </a:moveTo>
                <a:cubicBezTo>
                  <a:pt x="9338882" y="3298666"/>
                  <a:pt x="8401908" y="2131949"/>
                  <a:pt x="7437787" y="1414240"/>
                </a:cubicBezTo>
                <a:cubicBezTo>
                  <a:pt x="6592729" y="785114"/>
                  <a:pt x="5330762" y="278479"/>
                  <a:pt x="3887724" y="574326"/>
                </a:cubicBezTo>
                <a:cubicBezTo>
                  <a:pt x="2181987" y="925226"/>
                  <a:pt x="1679067" y="3137598"/>
                  <a:pt x="1909191" y="4529963"/>
                </a:cubicBezTo>
                <a:moveTo>
                  <a:pt x="9598723" y="4422045"/>
                </a:moveTo>
                <a:cubicBezTo>
                  <a:pt x="9214580" y="3339338"/>
                  <a:pt x="8263414" y="2162143"/>
                  <a:pt x="7268909" y="1429099"/>
                </a:cubicBezTo>
                <a:cubicBezTo>
                  <a:pt x="6417088" y="801211"/>
                  <a:pt x="5164741" y="332105"/>
                  <a:pt x="3765042" y="624617"/>
                </a:cubicBezTo>
                <a:cubicBezTo>
                  <a:pt x="2106740" y="972280"/>
                  <a:pt x="1517523" y="3035204"/>
                  <a:pt x="1670590" y="4479195"/>
                </a:cubicBezTo>
                <a:moveTo>
                  <a:pt x="9509379" y="4561205"/>
                </a:moveTo>
                <a:cubicBezTo>
                  <a:pt x="9090279" y="3380105"/>
                  <a:pt x="8125016" y="2192337"/>
                  <a:pt x="7100030" y="1443863"/>
                </a:cubicBezTo>
                <a:cubicBezTo>
                  <a:pt x="6241637" y="817118"/>
                  <a:pt x="4998720" y="385730"/>
                  <a:pt x="3642265" y="674814"/>
                </a:cubicBezTo>
                <a:cubicBezTo>
                  <a:pt x="2031397" y="1019334"/>
                  <a:pt x="1355789" y="2932716"/>
                  <a:pt x="1431893" y="4428331"/>
                </a:cubicBezTo>
                <a:moveTo>
                  <a:pt x="9419939" y="4700460"/>
                </a:moveTo>
                <a:cubicBezTo>
                  <a:pt x="8965882" y="3420967"/>
                  <a:pt x="7986713" y="2222436"/>
                  <a:pt x="6931152" y="1458817"/>
                </a:cubicBezTo>
                <a:cubicBezTo>
                  <a:pt x="6066282" y="833120"/>
                  <a:pt x="4832699" y="439451"/>
                  <a:pt x="3519583" y="725201"/>
                </a:cubicBezTo>
                <a:cubicBezTo>
                  <a:pt x="1956054" y="1066387"/>
                  <a:pt x="1194149" y="2830417"/>
                  <a:pt x="1193292" y="4377563"/>
                </a:cubicBezTo>
                <a:moveTo>
                  <a:pt x="9330500" y="4839621"/>
                </a:moveTo>
                <a:cubicBezTo>
                  <a:pt x="8841581" y="3461639"/>
                  <a:pt x="7848505" y="2252440"/>
                  <a:pt x="6762179" y="1473581"/>
                </a:cubicBezTo>
                <a:cubicBezTo>
                  <a:pt x="5890832" y="848836"/>
                  <a:pt x="4666583" y="493077"/>
                  <a:pt x="3396806" y="775398"/>
                </a:cubicBezTo>
                <a:cubicBezTo>
                  <a:pt x="1880711" y="1113440"/>
                  <a:pt x="1032510" y="2728023"/>
                  <a:pt x="954596" y="4326795"/>
                </a:cubicBezTo>
                <a:moveTo>
                  <a:pt x="9241060" y="4978781"/>
                </a:moveTo>
                <a:cubicBezTo>
                  <a:pt x="8717185" y="3502406"/>
                  <a:pt x="7710297" y="2282253"/>
                  <a:pt x="6593205" y="1488344"/>
                </a:cubicBezTo>
                <a:cubicBezTo>
                  <a:pt x="5715381" y="864457"/>
                  <a:pt x="4500467" y="546703"/>
                  <a:pt x="3274029" y="825595"/>
                </a:cubicBezTo>
                <a:cubicBezTo>
                  <a:pt x="1805369" y="1160494"/>
                  <a:pt x="870871" y="2625629"/>
                  <a:pt x="715994" y="4276027"/>
                </a:cubicBezTo>
                <a:moveTo>
                  <a:pt x="9151620" y="5117941"/>
                </a:moveTo>
                <a:cubicBezTo>
                  <a:pt x="8592788" y="3543173"/>
                  <a:pt x="7573423" y="2310066"/>
                  <a:pt x="6424327" y="1503204"/>
                </a:cubicBezTo>
                <a:cubicBezTo>
                  <a:pt x="5541074" y="878744"/>
                  <a:pt x="4334447" y="600329"/>
                  <a:pt x="3151346" y="875982"/>
                </a:cubicBezTo>
                <a:cubicBezTo>
                  <a:pt x="1730026" y="1207547"/>
                  <a:pt x="709232" y="2523236"/>
                  <a:pt x="477298" y="4225163"/>
                </a:cubicBezTo>
                <a:moveTo>
                  <a:pt x="9062180" y="5257102"/>
                </a:moveTo>
                <a:cubicBezTo>
                  <a:pt x="8468487" y="3583845"/>
                  <a:pt x="7434834" y="2340546"/>
                  <a:pt x="6255449" y="1517967"/>
                </a:cubicBezTo>
                <a:cubicBezTo>
                  <a:pt x="5365337" y="895032"/>
                  <a:pt x="4168426" y="653955"/>
                  <a:pt x="3028664" y="926179"/>
                </a:cubicBezTo>
                <a:cubicBezTo>
                  <a:pt x="1654778" y="1254601"/>
                  <a:pt x="547497" y="2420747"/>
                  <a:pt x="238697" y="4174395"/>
                </a:cubicBezTo>
                <a:moveTo>
                  <a:pt x="8972741" y="5396262"/>
                </a:moveTo>
                <a:cubicBezTo>
                  <a:pt x="8344091" y="3624612"/>
                  <a:pt x="7296150" y="2371026"/>
                  <a:pt x="6086475" y="1532826"/>
                </a:cubicBezTo>
                <a:cubicBezTo>
                  <a:pt x="4104418" y="159416"/>
                  <a:pt x="704850" y="826167"/>
                  <a:pt x="0" y="4123626"/>
                </a:cubicBezTo>
              </a:path>
            </a:pathLst>
          </a:custGeom>
          <a:noFill/>
          <a:ln w="3175" cap="flat">
            <a:gradFill>
              <a:gsLst>
                <a:gs pos="0">
                  <a:schemeClr val="tx2">
                    <a:lumMod val="20000"/>
                    <a:lumOff val="80000"/>
                    <a:alpha val="21434"/>
                  </a:schemeClr>
                </a:gs>
                <a:gs pos="100000">
                  <a:schemeClr val="tx2">
                    <a:lumMod val="20000"/>
                    <a:lumOff val="8000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6" name="Freeform: Shape 155">
            <a:extLst>
              <a:ext uri="{FF2B5EF4-FFF2-40B4-BE49-F238E27FC236}">
                <a16:creationId xmlns:a16="http://schemas.microsoft.com/office/drawing/2014/main" id="{0FC025FC-F812-4EC2-AEF6-D5915C1153B2}"/>
              </a:ext>
            </a:extLst>
          </p:cNvPr>
          <p:cNvSpPr/>
          <p:nvPr/>
        </p:nvSpPr>
        <p:spPr>
          <a:xfrm>
            <a:off x="-3935644" y="-3238044"/>
            <a:ext cx="18527268" cy="8345327"/>
          </a:xfrm>
          <a:custGeom>
            <a:avLst/>
            <a:gdLst>
              <a:gd name="connsiteX0" fmla="*/ 2371725 w 10953750"/>
              <a:gd name="connsiteY0" fmla="*/ 4933950 h 4933950"/>
              <a:gd name="connsiteX1" fmla="*/ 4629150 w 10953750"/>
              <a:gd name="connsiteY1" fmla="*/ 2352675 h 4933950"/>
              <a:gd name="connsiteX2" fmla="*/ 9563100 w 10953750"/>
              <a:gd name="connsiteY2" fmla="*/ 0 h 4933950"/>
              <a:gd name="connsiteX3" fmla="*/ 9645492 w 10953750"/>
              <a:gd name="connsiteY3" fmla="*/ 141161 h 4933950"/>
              <a:gd name="connsiteX4" fmla="*/ 4690015 w 10953750"/>
              <a:gd name="connsiteY4" fmla="*/ 2313242 h 4933950"/>
              <a:gd name="connsiteX5" fmla="*/ 2232184 w 10953750"/>
              <a:gd name="connsiteY5" fmla="*/ 4878419 h 4933950"/>
              <a:gd name="connsiteX6" fmla="*/ 9727882 w 10953750"/>
              <a:gd name="connsiteY6" fmla="*/ 282416 h 4933950"/>
              <a:gd name="connsiteX7" fmla="*/ 4750880 w 10953750"/>
              <a:gd name="connsiteY7" fmla="*/ 2273903 h 4933950"/>
              <a:gd name="connsiteX8" fmla="*/ 2092738 w 10953750"/>
              <a:gd name="connsiteY8" fmla="*/ 4822984 h 4933950"/>
              <a:gd name="connsiteX9" fmla="*/ 9810179 w 10953750"/>
              <a:gd name="connsiteY9" fmla="*/ 423577 h 4933950"/>
              <a:gd name="connsiteX10" fmla="*/ 4811744 w 10953750"/>
              <a:gd name="connsiteY10" fmla="*/ 2234470 h 4933950"/>
              <a:gd name="connsiteX11" fmla="*/ 1953197 w 10953750"/>
              <a:gd name="connsiteY11" fmla="*/ 4767549 h 4933950"/>
              <a:gd name="connsiteX12" fmla="*/ 9892570 w 10953750"/>
              <a:gd name="connsiteY12" fmla="*/ 564833 h 4933950"/>
              <a:gd name="connsiteX13" fmla="*/ 4872609 w 10953750"/>
              <a:gd name="connsiteY13" fmla="*/ 2195036 h 4933950"/>
              <a:gd name="connsiteX14" fmla="*/ 1813655 w 10953750"/>
              <a:gd name="connsiteY14" fmla="*/ 4712018 h 4933950"/>
              <a:gd name="connsiteX15" fmla="*/ 9974962 w 10953750"/>
              <a:gd name="connsiteY15" fmla="*/ 705993 h 4933950"/>
              <a:gd name="connsiteX16" fmla="*/ 4933474 w 10953750"/>
              <a:gd name="connsiteY16" fmla="*/ 2155698 h 4933950"/>
              <a:gd name="connsiteX17" fmla="*/ 1674209 w 10953750"/>
              <a:gd name="connsiteY17" fmla="*/ 4656582 h 4933950"/>
              <a:gd name="connsiteX18" fmla="*/ 10057256 w 10953750"/>
              <a:gd name="connsiteY18" fmla="*/ 847249 h 4933950"/>
              <a:gd name="connsiteX19" fmla="*/ 4994339 w 10953750"/>
              <a:gd name="connsiteY19" fmla="*/ 2116360 h 4933950"/>
              <a:gd name="connsiteX20" fmla="*/ 1534668 w 10953750"/>
              <a:gd name="connsiteY20" fmla="*/ 4601147 h 4933950"/>
              <a:gd name="connsiteX21" fmla="*/ 10139648 w 10953750"/>
              <a:gd name="connsiteY21" fmla="*/ 988409 h 4933950"/>
              <a:gd name="connsiteX22" fmla="*/ 5055203 w 10953750"/>
              <a:gd name="connsiteY22" fmla="*/ 2076926 h 4933950"/>
              <a:gd name="connsiteX23" fmla="*/ 1395127 w 10953750"/>
              <a:gd name="connsiteY23" fmla="*/ 4545711 h 4933950"/>
              <a:gd name="connsiteX24" fmla="*/ 10222039 w 10953750"/>
              <a:gd name="connsiteY24" fmla="*/ 1129665 h 4933950"/>
              <a:gd name="connsiteX25" fmla="*/ 5116068 w 10953750"/>
              <a:gd name="connsiteY25" fmla="*/ 2037493 h 4933950"/>
              <a:gd name="connsiteX26" fmla="*/ 1255586 w 10953750"/>
              <a:gd name="connsiteY26" fmla="*/ 4490181 h 4933950"/>
              <a:gd name="connsiteX27" fmla="*/ 10304336 w 10953750"/>
              <a:gd name="connsiteY27" fmla="*/ 1270826 h 4933950"/>
              <a:gd name="connsiteX28" fmla="*/ 5176933 w 10953750"/>
              <a:gd name="connsiteY28" fmla="*/ 1998059 h 4933950"/>
              <a:gd name="connsiteX29" fmla="*/ 1116140 w 10953750"/>
              <a:gd name="connsiteY29" fmla="*/ 4434650 h 4933950"/>
              <a:gd name="connsiteX30" fmla="*/ 10386727 w 10953750"/>
              <a:gd name="connsiteY30" fmla="*/ 1412081 h 4933950"/>
              <a:gd name="connsiteX31" fmla="*/ 5237798 w 10953750"/>
              <a:gd name="connsiteY31" fmla="*/ 1958721 h 4933950"/>
              <a:gd name="connsiteX32" fmla="*/ 976598 w 10953750"/>
              <a:gd name="connsiteY32" fmla="*/ 4379214 h 4933950"/>
              <a:gd name="connsiteX33" fmla="*/ 10469119 w 10953750"/>
              <a:gd name="connsiteY33" fmla="*/ 1553242 h 4933950"/>
              <a:gd name="connsiteX34" fmla="*/ 5298662 w 10953750"/>
              <a:gd name="connsiteY34" fmla="*/ 1919288 h 4933950"/>
              <a:gd name="connsiteX35" fmla="*/ 837152 w 10953750"/>
              <a:gd name="connsiteY35" fmla="*/ 4323779 h 4933950"/>
              <a:gd name="connsiteX36" fmla="*/ 10551509 w 10953750"/>
              <a:gd name="connsiteY36" fmla="*/ 1694402 h 4933950"/>
              <a:gd name="connsiteX37" fmla="*/ 5359527 w 10953750"/>
              <a:gd name="connsiteY37" fmla="*/ 1879854 h 4933950"/>
              <a:gd name="connsiteX38" fmla="*/ 697611 w 10953750"/>
              <a:gd name="connsiteY38" fmla="*/ 4268248 h 4933950"/>
              <a:gd name="connsiteX39" fmla="*/ 10633805 w 10953750"/>
              <a:gd name="connsiteY39" fmla="*/ 1835658 h 4933950"/>
              <a:gd name="connsiteX40" fmla="*/ 5420297 w 10953750"/>
              <a:gd name="connsiteY40" fmla="*/ 1840516 h 4933950"/>
              <a:gd name="connsiteX41" fmla="*/ 557975 w 10953750"/>
              <a:gd name="connsiteY41" fmla="*/ 4212812 h 4933950"/>
              <a:gd name="connsiteX42" fmla="*/ 10716197 w 10953750"/>
              <a:gd name="connsiteY42" fmla="*/ 1976819 h 4933950"/>
              <a:gd name="connsiteX43" fmla="*/ 5481257 w 10953750"/>
              <a:gd name="connsiteY43" fmla="*/ 1801082 h 4933950"/>
              <a:gd name="connsiteX44" fmla="*/ 418624 w 10953750"/>
              <a:gd name="connsiteY44" fmla="*/ 4157282 h 4933950"/>
              <a:gd name="connsiteX45" fmla="*/ 10798588 w 10953750"/>
              <a:gd name="connsiteY45" fmla="*/ 2118074 h 4933950"/>
              <a:gd name="connsiteX46" fmla="*/ 5542121 w 10953750"/>
              <a:gd name="connsiteY46" fmla="*/ 1761744 h 4933950"/>
              <a:gd name="connsiteX47" fmla="*/ 279083 w 10953750"/>
              <a:gd name="connsiteY47" fmla="*/ 4101846 h 4933950"/>
              <a:gd name="connsiteX48" fmla="*/ 10880884 w 10953750"/>
              <a:gd name="connsiteY48" fmla="*/ 2259235 h 4933950"/>
              <a:gd name="connsiteX49" fmla="*/ 5602891 w 10953750"/>
              <a:gd name="connsiteY49" fmla="*/ 1722311 h 4933950"/>
              <a:gd name="connsiteX50" fmla="*/ 139446 w 10953750"/>
              <a:gd name="connsiteY50" fmla="*/ 4046411 h 4933950"/>
              <a:gd name="connsiteX51" fmla="*/ 10963274 w 10953750"/>
              <a:gd name="connsiteY51" fmla="*/ 2400491 h 4933950"/>
              <a:gd name="connsiteX52" fmla="*/ 5663756 w 10953750"/>
              <a:gd name="connsiteY52" fmla="*/ 1682972 h 4933950"/>
              <a:gd name="connsiteX53" fmla="*/ 0 w 10953750"/>
              <a:gd name="connsiteY53" fmla="*/ 3990975 h 493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953750" h="4933950">
                <a:moveTo>
                  <a:pt x="2371725" y="4933950"/>
                </a:moveTo>
                <a:cubicBezTo>
                  <a:pt x="2181225" y="3790950"/>
                  <a:pt x="2927509" y="2565368"/>
                  <a:pt x="4629150" y="2352675"/>
                </a:cubicBezTo>
                <a:cubicBezTo>
                  <a:pt x="6000750" y="2181225"/>
                  <a:pt x="9172575" y="2876550"/>
                  <a:pt x="9563100" y="0"/>
                </a:cubicBezTo>
                <a:moveTo>
                  <a:pt x="9645492" y="141161"/>
                </a:moveTo>
                <a:cubicBezTo>
                  <a:pt x="9181052" y="2937605"/>
                  <a:pt x="6094095" y="2193989"/>
                  <a:pt x="4690015" y="2313242"/>
                </a:cubicBezTo>
                <a:cubicBezTo>
                  <a:pt x="2920270" y="2463546"/>
                  <a:pt x="2106168" y="3702939"/>
                  <a:pt x="2232184" y="4878419"/>
                </a:cubicBezTo>
                <a:moveTo>
                  <a:pt x="9727882" y="282416"/>
                </a:moveTo>
                <a:cubicBezTo>
                  <a:pt x="9189434" y="2998756"/>
                  <a:pt x="6186964" y="2205895"/>
                  <a:pt x="4750880" y="2273903"/>
                </a:cubicBezTo>
                <a:cubicBezTo>
                  <a:pt x="2912650" y="2360962"/>
                  <a:pt x="2031111" y="3615023"/>
                  <a:pt x="2092738" y="4822984"/>
                </a:cubicBezTo>
                <a:moveTo>
                  <a:pt x="9810179" y="423577"/>
                </a:moveTo>
                <a:cubicBezTo>
                  <a:pt x="9197817" y="3059811"/>
                  <a:pt x="6279547" y="2216944"/>
                  <a:pt x="4811744" y="2234470"/>
                </a:cubicBezTo>
                <a:cubicBezTo>
                  <a:pt x="2904649" y="2257235"/>
                  <a:pt x="1955959" y="3527012"/>
                  <a:pt x="1953197" y="4767549"/>
                </a:cubicBezTo>
                <a:moveTo>
                  <a:pt x="9892570" y="564833"/>
                </a:moveTo>
                <a:cubicBezTo>
                  <a:pt x="9206198" y="3120866"/>
                  <a:pt x="6372035" y="2227231"/>
                  <a:pt x="4872609" y="2195036"/>
                </a:cubicBezTo>
                <a:cubicBezTo>
                  <a:pt x="2896362" y="2152650"/>
                  <a:pt x="1880902" y="3439001"/>
                  <a:pt x="1813655" y="4712018"/>
                </a:cubicBezTo>
                <a:moveTo>
                  <a:pt x="9974962" y="705993"/>
                </a:moveTo>
                <a:cubicBezTo>
                  <a:pt x="9214675" y="3182017"/>
                  <a:pt x="6464427" y="2236851"/>
                  <a:pt x="4933474" y="2155698"/>
                </a:cubicBezTo>
                <a:cubicBezTo>
                  <a:pt x="2887980" y="2047304"/>
                  <a:pt x="1805845" y="3351086"/>
                  <a:pt x="1674209" y="4656582"/>
                </a:cubicBezTo>
                <a:moveTo>
                  <a:pt x="10057256" y="847249"/>
                </a:moveTo>
                <a:cubicBezTo>
                  <a:pt x="9222962" y="3243167"/>
                  <a:pt x="6556724" y="2245805"/>
                  <a:pt x="4994339" y="2116360"/>
                </a:cubicBezTo>
                <a:cubicBezTo>
                  <a:pt x="2879503" y="1941100"/>
                  <a:pt x="1730788" y="3263170"/>
                  <a:pt x="1534668" y="4601147"/>
                </a:cubicBezTo>
                <a:moveTo>
                  <a:pt x="10139648" y="988409"/>
                </a:moveTo>
                <a:cubicBezTo>
                  <a:pt x="9231439" y="3304223"/>
                  <a:pt x="6649117" y="2254187"/>
                  <a:pt x="5055203" y="2076926"/>
                </a:cubicBezTo>
                <a:cubicBezTo>
                  <a:pt x="2871216" y="1834039"/>
                  <a:pt x="1655731" y="3175159"/>
                  <a:pt x="1395127" y="4545711"/>
                </a:cubicBezTo>
                <a:moveTo>
                  <a:pt x="10222039" y="1129665"/>
                </a:moveTo>
                <a:cubicBezTo>
                  <a:pt x="9239822" y="3365373"/>
                  <a:pt x="6741604" y="2262092"/>
                  <a:pt x="5116068" y="2037493"/>
                </a:cubicBezTo>
                <a:cubicBezTo>
                  <a:pt x="2862834" y="1726311"/>
                  <a:pt x="1580579" y="3087148"/>
                  <a:pt x="1255586" y="4490181"/>
                </a:cubicBezTo>
                <a:moveTo>
                  <a:pt x="10304336" y="1270826"/>
                </a:moveTo>
                <a:cubicBezTo>
                  <a:pt x="9248204" y="3426428"/>
                  <a:pt x="6834188" y="2269427"/>
                  <a:pt x="5176933" y="1998059"/>
                </a:cubicBezTo>
                <a:cubicBezTo>
                  <a:pt x="2854738" y="1617916"/>
                  <a:pt x="1505522" y="2999232"/>
                  <a:pt x="1116140" y="4434650"/>
                </a:cubicBezTo>
                <a:moveTo>
                  <a:pt x="10386727" y="1412081"/>
                </a:moveTo>
                <a:cubicBezTo>
                  <a:pt x="9256586" y="3487484"/>
                  <a:pt x="6926770" y="2276475"/>
                  <a:pt x="5237798" y="1958721"/>
                </a:cubicBezTo>
                <a:cubicBezTo>
                  <a:pt x="2846737" y="1508951"/>
                  <a:pt x="1430465" y="2911316"/>
                  <a:pt x="976598" y="4379214"/>
                </a:cubicBezTo>
                <a:moveTo>
                  <a:pt x="10469119" y="1553242"/>
                </a:moveTo>
                <a:cubicBezTo>
                  <a:pt x="9265063" y="3548539"/>
                  <a:pt x="7019639" y="2283047"/>
                  <a:pt x="5298662" y="1919288"/>
                </a:cubicBezTo>
                <a:cubicBezTo>
                  <a:pt x="2839022" y="1399413"/>
                  <a:pt x="1355408" y="2823305"/>
                  <a:pt x="837152" y="4323779"/>
                </a:cubicBezTo>
                <a:moveTo>
                  <a:pt x="10551509" y="1694402"/>
                </a:moveTo>
                <a:cubicBezTo>
                  <a:pt x="9273445" y="3609594"/>
                  <a:pt x="7112603" y="2289334"/>
                  <a:pt x="5359527" y="1879854"/>
                </a:cubicBezTo>
                <a:cubicBezTo>
                  <a:pt x="2831497" y="1289304"/>
                  <a:pt x="1280351" y="2735294"/>
                  <a:pt x="697611" y="4268248"/>
                </a:cubicBezTo>
                <a:moveTo>
                  <a:pt x="10633805" y="1835658"/>
                </a:moveTo>
                <a:cubicBezTo>
                  <a:pt x="9281826" y="3670745"/>
                  <a:pt x="7205663" y="2295525"/>
                  <a:pt x="5420297" y="1840516"/>
                </a:cubicBezTo>
                <a:cubicBezTo>
                  <a:pt x="2824067" y="1178909"/>
                  <a:pt x="1205103" y="2647379"/>
                  <a:pt x="557975" y="4212812"/>
                </a:cubicBezTo>
                <a:moveTo>
                  <a:pt x="10716197" y="1976819"/>
                </a:moveTo>
                <a:cubicBezTo>
                  <a:pt x="9290209" y="3731800"/>
                  <a:pt x="7299008" y="2301240"/>
                  <a:pt x="5481257" y="1801082"/>
                </a:cubicBezTo>
                <a:cubicBezTo>
                  <a:pt x="2817114" y="1068038"/>
                  <a:pt x="1130141" y="2559368"/>
                  <a:pt x="418624" y="4157282"/>
                </a:cubicBezTo>
                <a:moveTo>
                  <a:pt x="10798588" y="2118074"/>
                </a:moveTo>
                <a:cubicBezTo>
                  <a:pt x="9298686" y="3792950"/>
                  <a:pt x="7392448" y="2306955"/>
                  <a:pt x="5542121" y="1761744"/>
                </a:cubicBezTo>
                <a:cubicBezTo>
                  <a:pt x="2810256" y="956882"/>
                  <a:pt x="1055084" y="2471452"/>
                  <a:pt x="279083" y="4101846"/>
                </a:cubicBezTo>
                <a:moveTo>
                  <a:pt x="10880884" y="2259235"/>
                </a:moveTo>
                <a:cubicBezTo>
                  <a:pt x="9306973" y="3854006"/>
                  <a:pt x="7486841" y="2309527"/>
                  <a:pt x="5602891" y="1722311"/>
                </a:cubicBezTo>
                <a:cubicBezTo>
                  <a:pt x="2804827" y="841153"/>
                  <a:pt x="979932" y="2383441"/>
                  <a:pt x="139446" y="4046411"/>
                </a:cubicBezTo>
                <a:moveTo>
                  <a:pt x="10963274" y="2400491"/>
                </a:moveTo>
                <a:cubicBezTo>
                  <a:pt x="9315450" y="3915156"/>
                  <a:pt x="7579710" y="2317623"/>
                  <a:pt x="5663756" y="1682972"/>
                </a:cubicBezTo>
                <a:cubicBezTo>
                  <a:pt x="2797207" y="733425"/>
                  <a:pt x="904875" y="2295525"/>
                  <a:pt x="0" y="3990975"/>
                </a:cubicBezTo>
              </a:path>
            </a:pathLst>
          </a:custGeom>
          <a:noFill/>
          <a:ln w="3175" cap="flat">
            <a:gradFill>
              <a:gsLst>
                <a:gs pos="0">
                  <a:schemeClr val="tx2">
                    <a:lumMod val="20000"/>
                    <a:lumOff val="80000"/>
                    <a:alpha val="43000"/>
                  </a:schemeClr>
                </a:gs>
                <a:gs pos="100000">
                  <a:schemeClr val="tx2">
                    <a:lumMod val="20000"/>
                    <a:lumOff val="80000"/>
                  </a:schemeClr>
                </a:gs>
              </a:gsLst>
              <a:lin ang="10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63" name="Group 62">
            <a:extLst>
              <a:ext uri="{FF2B5EF4-FFF2-40B4-BE49-F238E27FC236}">
                <a16:creationId xmlns:a16="http://schemas.microsoft.com/office/drawing/2014/main" id="{55E66006-174D-4B10-A392-40BD64BF26C0}"/>
              </a:ext>
            </a:extLst>
          </p:cNvPr>
          <p:cNvGrpSpPr/>
          <p:nvPr/>
        </p:nvGrpSpPr>
        <p:grpSpPr>
          <a:xfrm>
            <a:off x="864138" y="611393"/>
            <a:ext cx="3387064" cy="1036527"/>
            <a:chOff x="4402468" y="726886"/>
            <a:chExt cx="3387064" cy="1036527"/>
          </a:xfrm>
        </p:grpSpPr>
        <p:sp>
          <p:nvSpPr>
            <p:cNvPr id="67" name="Rounded Rectangle">
              <a:extLst>
                <a:ext uri="{FF2B5EF4-FFF2-40B4-BE49-F238E27FC236}">
                  <a16:creationId xmlns:a16="http://schemas.microsoft.com/office/drawing/2014/main" id="{72AD7B42-4D3F-4C0E-B8E1-D562A344F227}"/>
                </a:ext>
              </a:extLst>
            </p:cNvPr>
            <p:cNvSpPr/>
            <p:nvPr/>
          </p:nvSpPr>
          <p:spPr>
            <a:xfrm>
              <a:off x="4402468" y="726886"/>
              <a:ext cx="3387064" cy="1036527"/>
            </a:xfrm>
            <a:prstGeom prst="roundRect">
              <a:avLst>
                <a:gd name="adj" fmla="val 7760"/>
              </a:avLst>
            </a:prstGeom>
            <a:gradFill flip="none" rotWithShape="1">
              <a:gsLst>
                <a:gs pos="0">
                  <a:schemeClr val="accent1"/>
                </a:gs>
                <a:gs pos="100000">
                  <a:schemeClr val="accent3"/>
                </a:gs>
              </a:gsLst>
              <a:path path="circle">
                <a:fillToRect r="100000" b="100000"/>
              </a:path>
              <a:tileRect l="-100000" t="-100000"/>
            </a:gradFill>
            <a:ln w="12700" cap="flat">
              <a:noFill/>
              <a:miter lim="400000"/>
            </a:ln>
            <a:effectLst>
              <a:outerShdw blurRad="321319" dist="38100" dir="2700000" algn="tl" rotWithShape="0">
                <a:prstClr val="black">
                  <a:alpha val="16336"/>
                </a:prstClr>
              </a:outerShdw>
            </a:effectLst>
          </p:spPr>
          <p:txBody>
            <a:bodyPr wrap="square" lIns="0" tIns="0" rIns="0" bIns="0" numCol="1" anchor="ctr">
              <a:noAutofit/>
            </a:bodyPr>
            <a:lstStyle/>
            <a:p>
              <a:endParaRPr sz="3200">
                <a:solidFill>
                  <a:srgbClr val="FFFFFF"/>
                </a:solidFill>
              </a:endParaRPr>
            </a:p>
          </p:txBody>
        </p:sp>
        <p:sp>
          <p:nvSpPr>
            <p:cNvPr id="71" name="First Hall">
              <a:extLst>
                <a:ext uri="{FF2B5EF4-FFF2-40B4-BE49-F238E27FC236}">
                  <a16:creationId xmlns:a16="http://schemas.microsoft.com/office/drawing/2014/main" id="{9434F5EA-14BC-41E8-9D4E-D81F64082213}"/>
                </a:ext>
              </a:extLst>
            </p:cNvPr>
            <p:cNvSpPr txBox="1"/>
            <p:nvPr/>
          </p:nvSpPr>
          <p:spPr>
            <a:xfrm>
              <a:off x="4879243" y="787000"/>
              <a:ext cx="2669075" cy="830997"/>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spAutoFit/>
            </a:bodyPr>
            <a:lstStyle>
              <a:defPPr>
                <a:defRPr lang="en-US"/>
              </a:defPPr>
              <a:lvl1pPr algn="ctr">
                <a:defRPr sz="2500" b="1">
                  <a:solidFill>
                    <a:schemeClr val="tx2"/>
                  </a:solidFill>
                  <a:latin typeface="Century Gothic" panose="020B0502020202020204" pitchFamily="34" charset="0"/>
                </a:defRPr>
              </a:lvl1pPr>
            </a:lstStyle>
            <a:p>
              <a:r>
                <a:rPr lang="en-US" sz="2400" i="0" u="none" strike="noStrike" dirty="0">
                  <a:solidFill>
                    <a:srgbClr val="2D3A6B"/>
                  </a:solidFill>
                  <a:effectLst/>
                </a:rPr>
                <a:t>Strictly binary tree example:</a:t>
              </a:r>
              <a:r>
                <a:rPr lang="en-US" sz="2400" i="0" u="none" strike="noStrike" dirty="0">
                  <a:effectLst/>
                </a:rPr>
                <a:t>​</a:t>
              </a:r>
              <a:endParaRPr lang="en-US" sz="3600" dirty="0">
                <a:solidFill>
                  <a:schemeClr val="bg1"/>
                </a:solidFill>
                <a:sym typeface="Barlow Medium"/>
              </a:endParaRPr>
            </a:p>
          </p:txBody>
        </p:sp>
      </p:grpSp>
      <p:pic>
        <p:nvPicPr>
          <p:cNvPr id="1026" name="Picture 2">
            <a:extLst>
              <a:ext uri="{FF2B5EF4-FFF2-40B4-BE49-F238E27FC236}">
                <a16:creationId xmlns:a16="http://schemas.microsoft.com/office/drawing/2014/main" id="{26831F69-6F8E-0916-2F7F-239681C2E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43" y="2127533"/>
            <a:ext cx="4549445" cy="364056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884F82E-B1FC-9115-D6C8-1957CD1E1D4E}"/>
              </a:ext>
            </a:extLst>
          </p:cNvPr>
          <p:cNvGrpSpPr/>
          <p:nvPr/>
        </p:nvGrpSpPr>
        <p:grpSpPr>
          <a:xfrm>
            <a:off x="7727881" y="611392"/>
            <a:ext cx="3387064" cy="1036527"/>
            <a:chOff x="4402468" y="726886"/>
            <a:chExt cx="3387064" cy="1036527"/>
          </a:xfrm>
        </p:grpSpPr>
        <p:sp>
          <p:nvSpPr>
            <p:cNvPr id="3" name="Rounded Rectangle">
              <a:extLst>
                <a:ext uri="{FF2B5EF4-FFF2-40B4-BE49-F238E27FC236}">
                  <a16:creationId xmlns:a16="http://schemas.microsoft.com/office/drawing/2014/main" id="{3FB39688-401A-D7E4-49C3-E41457715E0F}"/>
                </a:ext>
              </a:extLst>
            </p:cNvPr>
            <p:cNvSpPr/>
            <p:nvPr/>
          </p:nvSpPr>
          <p:spPr>
            <a:xfrm>
              <a:off x="4402468" y="726886"/>
              <a:ext cx="3387064" cy="1036527"/>
            </a:xfrm>
            <a:prstGeom prst="roundRect">
              <a:avLst>
                <a:gd name="adj" fmla="val 7760"/>
              </a:avLst>
            </a:prstGeom>
            <a:gradFill flip="none" rotWithShape="1">
              <a:gsLst>
                <a:gs pos="0">
                  <a:schemeClr val="accent1"/>
                </a:gs>
                <a:gs pos="100000">
                  <a:schemeClr val="accent3"/>
                </a:gs>
              </a:gsLst>
              <a:path path="circle">
                <a:fillToRect r="100000" b="100000"/>
              </a:path>
              <a:tileRect l="-100000" t="-100000"/>
            </a:gradFill>
            <a:ln w="12700" cap="flat">
              <a:noFill/>
              <a:miter lim="400000"/>
            </a:ln>
            <a:effectLst>
              <a:outerShdw blurRad="321319" dist="38100" dir="2700000" algn="tl" rotWithShape="0">
                <a:prstClr val="black">
                  <a:alpha val="16336"/>
                </a:prstClr>
              </a:outerShdw>
            </a:effectLst>
          </p:spPr>
          <p:txBody>
            <a:bodyPr wrap="square" lIns="0" tIns="0" rIns="0" bIns="0" numCol="1" anchor="ctr">
              <a:noAutofit/>
            </a:bodyPr>
            <a:lstStyle/>
            <a:p>
              <a:endParaRPr sz="3200">
                <a:solidFill>
                  <a:srgbClr val="FFFFFF"/>
                </a:solidFill>
              </a:endParaRPr>
            </a:p>
          </p:txBody>
        </p:sp>
        <p:sp>
          <p:nvSpPr>
            <p:cNvPr id="4" name="First Hall">
              <a:extLst>
                <a:ext uri="{FF2B5EF4-FFF2-40B4-BE49-F238E27FC236}">
                  <a16:creationId xmlns:a16="http://schemas.microsoft.com/office/drawing/2014/main" id="{0FD4B795-4594-93B6-04A2-6F2BFAA5EC17}"/>
                </a:ext>
              </a:extLst>
            </p:cNvPr>
            <p:cNvSpPr txBox="1"/>
            <p:nvPr/>
          </p:nvSpPr>
          <p:spPr>
            <a:xfrm>
              <a:off x="4879243" y="787000"/>
              <a:ext cx="2669075" cy="830997"/>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spAutoFit/>
            </a:bodyPr>
            <a:lstStyle>
              <a:defPPr>
                <a:defRPr lang="en-US"/>
              </a:defPPr>
              <a:lvl1pPr algn="ctr">
                <a:defRPr sz="2500" b="1">
                  <a:solidFill>
                    <a:schemeClr val="tx2"/>
                  </a:solidFill>
                  <a:latin typeface="Century Gothic" panose="020B0502020202020204" pitchFamily="34" charset="0"/>
                </a:defRPr>
              </a:lvl1pPr>
            </a:lstStyle>
            <a:p>
              <a:r>
                <a:rPr lang="en-US" sz="2400" i="0" u="none" strike="noStrike" dirty="0">
                  <a:solidFill>
                    <a:srgbClr val="2D3A6B"/>
                  </a:solidFill>
                  <a:effectLst/>
                </a:rPr>
                <a:t>Strictly binary tree example:</a:t>
              </a:r>
              <a:r>
                <a:rPr lang="en-US" sz="2400" i="0" u="none" strike="noStrike" dirty="0">
                  <a:effectLst/>
                </a:rPr>
                <a:t>​</a:t>
              </a:r>
              <a:endParaRPr lang="en-US" sz="3600" dirty="0">
                <a:solidFill>
                  <a:schemeClr val="bg1"/>
                </a:solidFill>
                <a:sym typeface="Barlow Medium"/>
              </a:endParaRPr>
            </a:p>
          </p:txBody>
        </p:sp>
      </p:grpSp>
      <p:pic>
        <p:nvPicPr>
          <p:cNvPr id="1028" name="Picture 4">
            <a:extLst>
              <a:ext uri="{FF2B5EF4-FFF2-40B4-BE49-F238E27FC236}">
                <a16:creationId xmlns:a16="http://schemas.microsoft.com/office/drawing/2014/main" id="{F500AAE4-93B0-7744-8EA1-CF6969726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915" y="1964854"/>
            <a:ext cx="4166842" cy="3803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9695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wipe(right)">
                                      <p:cBhvr>
                                        <p:cTn id="10" dur="1000"/>
                                        <p:tgtEl>
                                          <p:spTgt spid="15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7"/>
                                        </p:tgtEl>
                                        <p:attrNameLst>
                                          <p:attrName>style.visibility</p:attrName>
                                        </p:attrNameLst>
                                      </p:cBhvr>
                                      <p:to>
                                        <p:strVal val="visible"/>
                                      </p:to>
                                    </p:set>
                                    <p:animEffect transition="in" filter="wipe(left)">
                                      <p:cBhvr>
                                        <p:cTn id="13" dur="1000"/>
                                        <p:tgtEl>
                                          <p:spTgt spid="157"/>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additive="base">
                                        <p:cTn id="20" dur="500" fill="hold"/>
                                        <p:tgtEl>
                                          <p:spTgt spid="1026"/>
                                        </p:tgtEl>
                                        <p:attrNameLst>
                                          <p:attrName>ppt_x</p:attrName>
                                        </p:attrNameLst>
                                      </p:cBhvr>
                                      <p:tavLst>
                                        <p:tav tm="0">
                                          <p:val>
                                            <p:strVal val="#ppt_x"/>
                                          </p:val>
                                        </p:tav>
                                        <p:tav tm="100000">
                                          <p:val>
                                            <p:strVal val="#ppt_x"/>
                                          </p:val>
                                        </p:tav>
                                      </p:tavLst>
                                    </p:anim>
                                    <p:anim calcmode="lin" valueType="num">
                                      <p:cBhvr additive="base">
                                        <p:cTn id="21" dur="500" fill="hold"/>
                                        <p:tgtEl>
                                          <p:spTgt spid="102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28"/>
                                        </p:tgtEl>
                                        <p:attrNameLst>
                                          <p:attrName>style.visibility</p:attrName>
                                        </p:attrNameLst>
                                      </p:cBhvr>
                                      <p:to>
                                        <p:strVal val="visible"/>
                                      </p:to>
                                    </p:set>
                                    <p:anim calcmode="lin" valueType="num">
                                      <p:cBhvr additive="base">
                                        <p:cTn id="24" dur="500" fill="hold"/>
                                        <p:tgtEl>
                                          <p:spTgt spid="1028"/>
                                        </p:tgtEl>
                                        <p:attrNameLst>
                                          <p:attrName>ppt_x</p:attrName>
                                        </p:attrNameLst>
                                      </p:cBhvr>
                                      <p:tavLst>
                                        <p:tav tm="0">
                                          <p:val>
                                            <p:strVal val="#ppt_x"/>
                                          </p:val>
                                        </p:tav>
                                        <p:tav tm="100000">
                                          <p:val>
                                            <p:strVal val="#ppt_x"/>
                                          </p:val>
                                        </p:tav>
                                      </p:tavLst>
                                    </p:anim>
                                    <p:anim calcmode="lin" valueType="num">
                                      <p:cBhvr additive="base">
                                        <p:cTn id="25"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rgbClr val="8C00B9"/>
            </a:gs>
            <a:gs pos="0">
              <a:srgbClr val="39CFFF"/>
            </a:gs>
          </a:gsLst>
          <a:lin ang="10800000" scaled="0"/>
        </a:gradFill>
        <a:effectLst/>
      </p:bgPr>
    </p:bg>
    <p:spTree>
      <p:nvGrpSpPr>
        <p:cNvPr id="1" name=""/>
        <p:cNvGrpSpPr/>
        <p:nvPr/>
      </p:nvGrpSpPr>
      <p:grpSpPr>
        <a:xfrm>
          <a:off x="0" y="0"/>
          <a:ext cx="0" cy="0"/>
          <a:chOff x="0" y="0"/>
          <a:chExt cx="0" cy="0"/>
        </a:xfrm>
      </p:grpSpPr>
      <p:sp>
        <p:nvSpPr>
          <p:cNvPr id="157" name="Freeform: Shape 156">
            <a:extLst>
              <a:ext uri="{FF2B5EF4-FFF2-40B4-BE49-F238E27FC236}">
                <a16:creationId xmlns:a16="http://schemas.microsoft.com/office/drawing/2014/main" id="{31348D62-D32E-4586-8116-C268A1DCE8FD}"/>
              </a:ext>
            </a:extLst>
          </p:cNvPr>
          <p:cNvSpPr/>
          <p:nvPr/>
        </p:nvSpPr>
        <p:spPr>
          <a:xfrm>
            <a:off x="-173851" y="5010470"/>
            <a:ext cx="17898952" cy="9118639"/>
          </a:xfrm>
          <a:custGeom>
            <a:avLst/>
            <a:gdLst>
              <a:gd name="connsiteX0" fmla="*/ 4295775 w 10582275"/>
              <a:gd name="connsiteY0" fmla="*/ 5038027 h 5391150"/>
              <a:gd name="connsiteX1" fmla="*/ 5115116 w 10582275"/>
              <a:gd name="connsiteY1" fmla="*/ 71786 h 5391150"/>
              <a:gd name="connsiteX2" fmla="*/ 9127045 w 10582275"/>
              <a:gd name="connsiteY2" fmla="*/ 1266126 h 5391150"/>
              <a:gd name="connsiteX3" fmla="*/ 10582465 w 10582275"/>
              <a:gd name="connsiteY3" fmla="*/ 2891187 h 5391150"/>
              <a:gd name="connsiteX4" fmla="*/ 10493025 w 10582275"/>
              <a:gd name="connsiteY4" fmla="*/ 3030347 h 5391150"/>
              <a:gd name="connsiteX5" fmla="*/ 8958072 w 10582275"/>
              <a:gd name="connsiteY5" fmla="*/ 1280890 h 5391150"/>
              <a:gd name="connsiteX6" fmla="*/ 4992434 w 10582275"/>
              <a:gd name="connsiteY6" fmla="*/ 122078 h 5391150"/>
              <a:gd name="connsiteX7" fmla="*/ 4057174 w 10582275"/>
              <a:gd name="connsiteY7" fmla="*/ 4987258 h 5391150"/>
              <a:gd name="connsiteX8" fmla="*/ 10403587 w 10582275"/>
              <a:gd name="connsiteY8" fmla="*/ 3169507 h 5391150"/>
              <a:gd name="connsiteX9" fmla="*/ 8789098 w 10582275"/>
              <a:gd name="connsiteY9" fmla="*/ 1295749 h 5391150"/>
              <a:gd name="connsiteX10" fmla="*/ 4869561 w 10582275"/>
              <a:gd name="connsiteY10" fmla="*/ 172275 h 5391150"/>
              <a:gd name="connsiteX11" fmla="*/ 3818477 w 10582275"/>
              <a:gd name="connsiteY11" fmla="*/ 4936395 h 5391150"/>
              <a:gd name="connsiteX12" fmla="*/ 10314242 w 10582275"/>
              <a:gd name="connsiteY12" fmla="*/ 3308667 h 5391150"/>
              <a:gd name="connsiteX13" fmla="*/ 8620316 w 10582275"/>
              <a:gd name="connsiteY13" fmla="*/ 1310513 h 5391150"/>
              <a:gd name="connsiteX14" fmla="*/ 4746879 w 10582275"/>
              <a:gd name="connsiteY14" fmla="*/ 222567 h 5391150"/>
              <a:gd name="connsiteX15" fmla="*/ 3579781 w 10582275"/>
              <a:gd name="connsiteY15" fmla="*/ 4885627 h 5391150"/>
              <a:gd name="connsiteX16" fmla="*/ 10224802 w 10582275"/>
              <a:gd name="connsiteY16" fmla="*/ 3447923 h 5391150"/>
              <a:gd name="connsiteX17" fmla="*/ 8451342 w 10582275"/>
              <a:gd name="connsiteY17" fmla="*/ 1325372 h 5391150"/>
              <a:gd name="connsiteX18" fmla="*/ 4624197 w 10582275"/>
              <a:gd name="connsiteY18" fmla="*/ 272859 h 5391150"/>
              <a:gd name="connsiteX19" fmla="*/ 3341180 w 10582275"/>
              <a:gd name="connsiteY19" fmla="*/ 4834858 h 5391150"/>
              <a:gd name="connsiteX20" fmla="*/ 10135362 w 10582275"/>
              <a:gd name="connsiteY20" fmla="*/ 3587083 h 5391150"/>
              <a:gd name="connsiteX21" fmla="*/ 8282464 w 10582275"/>
              <a:gd name="connsiteY21" fmla="*/ 1340231 h 5391150"/>
              <a:gd name="connsiteX22" fmla="*/ 4501420 w 10582275"/>
              <a:gd name="connsiteY22" fmla="*/ 323056 h 5391150"/>
              <a:gd name="connsiteX23" fmla="*/ 3102483 w 10582275"/>
              <a:gd name="connsiteY23" fmla="*/ 4783995 h 5391150"/>
              <a:gd name="connsiteX24" fmla="*/ 10045922 w 10582275"/>
              <a:gd name="connsiteY24" fmla="*/ 3726243 h 5391150"/>
              <a:gd name="connsiteX25" fmla="*/ 8113491 w 10582275"/>
              <a:gd name="connsiteY25" fmla="*/ 1354994 h 5391150"/>
              <a:gd name="connsiteX26" fmla="*/ 4378738 w 10582275"/>
              <a:gd name="connsiteY26" fmla="*/ 373348 h 5391150"/>
              <a:gd name="connsiteX27" fmla="*/ 2863882 w 10582275"/>
              <a:gd name="connsiteY27" fmla="*/ 4733227 h 5391150"/>
              <a:gd name="connsiteX28" fmla="*/ 9956482 w 10582275"/>
              <a:gd name="connsiteY28" fmla="*/ 3865403 h 5391150"/>
              <a:gd name="connsiteX29" fmla="*/ 7944612 w 10582275"/>
              <a:gd name="connsiteY29" fmla="*/ 1369854 h 5391150"/>
              <a:gd name="connsiteX30" fmla="*/ 4255961 w 10582275"/>
              <a:gd name="connsiteY30" fmla="*/ 423640 h 5391150"/>
              <a:gd name="connsiteX31" fmla="*/ 2625185 w 10582275"/>
              <a:gd name="connsiteY31" fmla="*/ 4682458 h 5391150"/>
              <a:gd name="connsiteX32" fmla="*/ 9867043 w 10582275"/>
              <a:gd name="connsiteY32" fmla="*/ 4004564 h 5391150"/>
              <a:gd name="connsiteX33" fmla="*/ 7775639 w 10582275"/>
              <a:gd name="connsiteY33" fmla="*/ 1384617 h 5391150"/>
              <a:gd name="connsiteX34" fmla="*/ 4133183 w 10582275"/>
              <a:gd name="connsiteY34" fmla="*/ 473837 h 5391150"/>
              <a:gd name="connsiteX35" fmla="*/ 2386584 w 10582275"/>
              <a:gd name="connsiteY35" fmla="*/ 4631595 h 5391150"/>
              <a:gd name="connsiteX36" fmla="*/ 9777603 w 10582275"/>
              <a:gd name="connsiteY36" fmla="*/ 4143724 h 5391150"/>
              <a:gd name="connsiteX37" fmla="*/ 7606760 w 10582275"/>
              <a:gd name="connsiteY37" fmla="*/ 1399476 h 5391150"/>
              <a:gd name="connsiteX38" fmla="*/ 4010501 w 10582275"/>
              <a:gd name="connsiteY38" fmla="*/ 524129 h 5391150"/>
              <a:gd name="connsiteX39" fmla="*/ 2147888 w 10582275"/>
              <a:gd name="connsiteY39" fmla="*/ 4580827 h 5391150"/>
              <a:gd name="connsiteX40" fmla="*/ 9688163 w 10582275"/>
              <a:gd name="connsiteY40" fmla="*/ 4282885 h 5391150"/>
              <a:gd name="connsiteX41" fmla="*/ 7437787 w 10582275"/>
              <a:gd name="connsiteY41" fmla="*/ 1414240 h 5391150"/>
              <a:gd name="connsiteX42" fmla="*/ 3887724 w 10582275"/>
              <a:gd name="connsiteY42" fmla="*/ 574326 h 5391150"/>
              <a:gd name="connsiteX43" fmla="*/ 1909191 w 10582275"/>
              <a:gd name="connsiteY43" fmla="*/ 4529963 h 5391150"/>
              <a:gd name="connsiteX44" fmla="*/ 9598723 w 10582275"/>
              <a:gd name="connsiteY44" fmla="*/ 4422045 h 5391150"/>
              <a:gd name="connsiteX45" fmla="*/ 7268909 w 10582275"/>
              <a:gd name="connsiteY45" fmla="*/ 1429099 h 5391150"/>
              <a:gd name="connsiteX46" fmla="*/ 3765042 w 10582275"/>
              <a:gd name="connsiteY46" fmla="*/ 624617 h 5391150"/>
              <a:gd name="connsiteX47" fmla="*/ 1670590 w 10582275"/>
              <a:gd name="connsiteY47" fmla="*/ 4479195 h 5391150"/>
              <a:gd name="connsiteX48" fmla="*/ 9509379 w 10582275"/>
              <a:gd name="connsiteY48" fmla="*/ 4561205 h 5391150"/>
              <a:gd name="connsiteX49" fmla="*/ 7100030 w 10582275"/>
              <a:gd name="connsiteY49" fmla="*/ 1443863 h 5391150"/>
              <a:gd name="connsiteX50" fmla="*/ 3642265 w 10582275"/>
              <a:gd name="connsiteY50" fmla="*/ 674814 h 5391150"/>
              <a:gd name="connsiteX51" fmla="*/ 1431893 w 10582275"/>
              <a:gd name="connsiteY51" fmla="*/ 4428331 h 5391150"/>
              <a:gd name="connsiteX52" fmla="*/ 9419939 w 10582275"/>
              <a:gd name="connsiteY52" fmla="*/ 4700460 h 5391150"/>
              <a:gd name="connsiteX53" fmla="*/ 6931152 w 10582275"/>
              <a:gd name="connsiteY53" fmla="*/ 1458817 h 5391150"/>
              <a:gd name="connsiteX54" fmla="*/ 3519583 w 10582275"/>
              <a:gd name="connsiteY54" fmla="*/ 725201 h 5391150"/>
              <a:gd name="connsiteX55" fmla="*/ 1193292 w 10582275"/>
              <a:gd name="connsiteY55" fmla="*/ 4377563 h 5391150"/>
              <a:gd name="connsiteX56" fmla="*/ 9330500 w 10582275"/>
              <a:gd name="connsiteY56" fmla="*/ 4839621 h 5391150"/>
              <a:gd name="connsiteX57" fmla="*/ 6762179 w 10582275"/>
              <a:gd name="connsiteY57" fmla="*/ 1473581 h 5391150"/>
              <a:gd name="connsiteX58" fmla="*/ 3396806 w 10582275"/>
              <a:gd name="connsiteY58" fmla="*/ 775398 h 5391150"/>
              <a:gd name="connsiteX59" fmla="*/ 954596 w 10582275"/>
              <a:gd name="connsiteY59" fmla="*/ 4326795 h 5391150"/>
              <a:gd name="connsiteX60" fmla="*/ 9241060 w 10582275"/>
              <a:gd name="connsiteY60" fmla="*/ 4978781 h 5391150"/>
              <a:gd name="connsiteX61" fmla="*/ 6593205 w 10582275"/>
              <a:gd name="connsiteY61" fmla="*/ 1488344 h 5391150"/>
              <a:gd name="connsiteX62" fmla="*/ 3274029 w 10582275"/>
              <a:gd name="connsiteY62" fmla="*/ 825595 h 5391150"/>
              <a:gd name="connsiteX63" fmla="*/ 715994 w 10582275"/>
              <a:gd name="connsiteY63" fmla="*/ 4276027 h 5391150"/>
              <a:gd name="connsiteX64" fmla="*/ 9151620 w 10582275"/>
              <a:gd name="connsiteY64" fmla="*/ 5117941 h 5391150"/>
              <a:gd name="connsiteX65" fmla="*/ 6424327 w 10582275"/>
              <a:gd name="connsiteY65" fmla="*/ 1503204 h 5391150"/>
              <a:gd name="connsiteX66" fmla="*/ 3151346 w 10582275"/>
              <a:gd name="connsiteY66" fmla="*/ 875982 h 5391150"/>
              <a:gd name="connsiteX67" fmla="*/ 477298 w 10582275"/>
              <a:gd name="connsiteY67" fmla="*/ 4225163 h 5391150"/>
              <a:gd name="connsiteX68" fmla="*/ 9062180 w 10582275"/>
              <a:gd name="connsiteY68" fmla="*/ 5257102 h 5391150"/>
              <a:gd name="connsiteX69" fmla="*/ 6255449 w 10582275"/>
              <a:gd name="connsiteY69" fmla="*/ 1517967 h 5391150"/>
              <a:gd name="connsiteX70" fmla="*/ 3028664 w 10582275"/>
              <a:gd name="connsiteY70" fmla="*/ 926179 h 5391150"/>
              <a:gd name="connsiteX71" fmla="*/ 238697 w 10582275"/>
              <a:gd name="connsiteY71" fmla="*/ 4174395 h 5391150"/>
              <a:gd name="connsiteX72" fmla="*/ 8972741 w 10582275"/>
              <a:gd name="connsiteY72" fmla="*/ 5396262 h 5391150"/>
              <a:gd name="connsiteX73" fmla="*/ 6086475 w 10582275"/>
              <a:gd name="connsiteY73" fmla="*/ 1532826 h 5391150"/>
              <a:gd name="connsiteX74" fmla="*/ 0 w 10582275"/>
              <a:gd name="connsiteY74" fmla="*/ 4123626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582275" h="5391150">
                <a:moveTo>
                  <a:pt x="4295775" y="5038027"/>
                </a:moveTo>
                <a:cubicBezTo>
                  <a:pt x="3295650" y="4161726"/>
                  <a:pt x="2935224" y="454882"/>
                  <a:pt x="5115116" y="71786"/>
                </a:cubicBezTo>
                <a:cubicBezTo>
                  <a:pt x="6991350" y="-257874"/>
                  <a:pt x="8353425" y="618426"/>
                  <a:pt x="9127045" y="1266126"/>
                </a:cubicBezTo>
                <a:cubicBezTo>
                  <a:pt x="9791795" y="1822672"/>
                  <a:pt x="10582465" y="2891187"/>
                  <a:pt x="10582465" y="2891187"/>
                </a:cubicBezTo>
                <a:moveTo>
                  <a:pt x="10493025" y="3030347"/>
                </a:moveTo>
                <a:cubicBezTo>
                  <a:pt x="10458069" y="2931953"/>
                  <a:pt x="9653111" y="1853152"/>
                  <a:pt x="8958072" y="1280890"/>
                </a:cubicBezTo>
                <a:cubicBezTo>
                  <a:pt x="8177689" y="634714"/>
                  <a:pt x="6825330" y="-204248"/>
                  <a:pt x="4992434" y="122078"/>
                </a:cubicBezTo>
                <a:cubicBezTo>
                  <a:pt x="2859977" y="501935"/>
                  <a:pt x="3134011" y="4059333"/>
                  <a:pt x="4057174" y="4987258"/>
                </a:cubicBezTo>
                <a:moveTo>
                  <a:pt x="10403587" y="3169507"/>
                </a:moveTo>
                <a:cubicBezTo>
                  <a:pt x="10333768" y="2972625"/>
                  <a:pt x="9512903" y="1885442"/>
                  <a:pt x="8789098" y="1295749"/>
                </a:cubicBezTo>
                <a:cubicBezTo>
                  <a:pt x="8000143" y="653002"/>
                  <a:pt x="6659118" y="-150622"/>
                  <a:pt x="4869561" y="172275"/>
                </a:cubicBezTo>
                <a:cubicBezTo>
                  <a:pt x="2784634" y="548894"/>
                  <a:pt x="2972372" y="3956844"/>
                  <a:pt x="3818477" y="4936395"/>
                </a:cubicBezTo>
                <a:moveTo>
                  <a:pt x="10314242" y="3308667"/>
                </a:moveTo>
                <a:cubicBezTo>
                  <a:pt x="10209467" y="3013392"/>
                  <a:pt x="9373838" y="1916588"/>
                  <a:pt x="8620316" y="1310513"/>
                </a:cubicBezTo>
                <a:cubicBezTo>
                  <a:pt x="7823930" y="669956"/>
                  <a:pt x="6493193" y="-96997"/>
                  <a:pt x="4746879" y="222567"/>
                </a:cubicBezTo>
                <a:cubicBezTo>
                  <a:pt x="2709291" y="595947"/>
                  <a:pt x="2810637" y="3854450"/>
                  <a:pt x="3579781" y="4885627"/>
                </a:cubicBezTo>
                <a:moveTo>
                  <a:pt x="10224802" y="3447923"/>
                </a:moveTo>
                <a:cubicBezTo>
                  <a:pt x="10085070" y="3054254"/>
                  <a:pt x="9234678" y="1947831"/>
                  <a:pt x="8451342" y="1325372"/>
                </a:cubicBezTo>
                <a:cubicBezTo>
                  <a:pt x="7647718" y="686816"/>
                  <a:pt x="6327077" y="-43371"/>
                  <a:pt x="4624197" y="272859"/>
                </a:cubicBezTo>
                <a:cubicBezTo>
                  <a:pt x="2633948" y="643096"/>
                  <a:pt x="2649093" y="3752151"/>
                  <a:pt x="3341180" y="4834858"/>
                </a:cubicBezTo>
                <a:moveTo>
                  <a:pt x="10135362" y="3587083"/>
                </a:moveTo>
                <a:cubicBezTo>
                  <a:pt x="9960768" y="3094926"/>
                  <a:pt x="9095613" y="1978787"/>
                  <a:pt x="8282464" y="1340231"/>
                </a:cubicBezTo>
                <a:cubicBezTo>
                  <a:pt x="7471601" y="703484"/>
                  <a:pt x="6161056" y="10255"/>
                  <a:pt x="4501420" y="323056"/>
                </a:cubicBezTo>
                <a:cubicBezTo>
                  <a:pt x="2558606" y="690054"/>
                  <a:pt x="2487358" y="3649662"/>
                  <a:pt x="3102483" y="4783995"/>
                </a:cubicBezTo>
                <a:moveTo>
                  <a:pt x="10045922" y="3726243"/>
                </a:moveTo>
                <a:cubicBezTo>
                  <a:pt x="9836372" y="3135693"/>
                  <a:pt x="8956739" y="2009648"/>
                  <a:pt x="8113491" y="1354994"/>
                </a:cubicBezTo>
                <a:cubicBezTo>
                  <a:pt x="7295674" y="720058"/>
                  <a:pt x="5995036" y="63976"/>
                  <a:pt x="4378738" y="373348"/>
                </a:cubicBezTo>
                <a:cubicBezTo>
                  <a:pt x="2483358" y="737108"/>
                  <a:pt x="2325719" y="3547269"/>
                  <a:pt x="2863882" y="4733227"/>
                </a:cubicBezTo>
                <a:moveTo>
                  <a:pt x="9956482" y="3865403"/>
                </a:moveTo>
                <a:cubicBezTo>
                  <a:pt x="9711976" y="3176460"/>
                  <a:pt x="8817864" y="2040413"/>
                  <a:pt x="7944612" y="1369854"/>
                </a:cubicBezTo>
                <a:cubicBezTo>
                  <a:pt x="7119842" y="736536"/>
                  <a:pt x="5828919" y="117602"/>
                  <a:pt x="4255961" y="423640"/>
                </a:cubicBezTo>
                <a:cubicBezTo>
                  <a:pt x="2408015" y="784161"/>
                  <a:pt x="2164080" y="3444875"/>
                  <a:pt x="2625185" y="4682458"/>
                </a:cubicBezTo>
                <a:moveTo>
                  <a:pt x="9867043" y="4004564"/>
                </a:moveTo>
                <a:cubicBezTo>
                  <a:pt x="9587675" y="3217132"/>
                  <a:pt x="8679085" y="2070989"/>
                  <a:pt x="7775639" y="1384617"/>
                </a:cubicBezTo>
                <a:cubicBezTo>
                  <a:pt x="6944011" y="752824"/>
                  <a:pt x="5662898" y="171227"/>
                  <a:pt x="4133183" y="473837"/>
                </a:cubicBezTo>
                <a:cubicBezTo>
                  <a:pt x="2332673" y="831215"/>
                  <a:pt x="2002441" y="3342481"/>
                  <a:pt x="2386584" y="4631595"/>
                </a:cubicBezTo>
                <a:moveTo>
                  <a:pt x="9777603" y="4143724"/>
                </a:moveTo>
                <a:cubicBezTo>
                  <a:pt x="9463278" y="3257899"/>
                  <a:pt x="8540401" y="2101469"/>
                  <a:pt x="7606760" y="1399476"/>
                </a:cubicBezTo>
                <a:cubicBezTo>
                  <a:pt x="6768370" y="769017"/>
                  <a:pt x="5496878" y="224853"/>
                  <a:pt x="4010501" y="524129"/>
                </a:cubicBezTo>
                <a:cubicBezTo>
                  <a:pt x="2257330" y="878268"/>
                  <a:pt x="1840802" y="3240087"/>
                  <a:pt x="2147888" y="4580827"/>
                </a:cubicBezTo>
                <a:moveTo>
                  <a:pt x="9688163" y="4282885"/>
                </a:moveTo>
                <a:cubicBezTo>
                  <a:pt x="9338882" y="3298666"/>
                  <a:pt x="8401908" y="2131949"/>
                  <a:pt x="7437787" y="1414240"/>
                </a:cubicBezTo>
                <a:cubicBezTo>
                  <a:pt x="6592729" y="785114"/>
                  <a:pt x="5330762" y="278479"/>
                  <a:pt x="3887724" y="574326"/>
                </a:cubicBezTo>
                <a:cubicBezTo>
                  <a:pt x="2181987" y="925226"/>
                  <a:pt x="1679067" y="3137598"/>
                  <a:pt x="1909191" y="4529963"/>
                </a:cubicBezTo>
                <a:moveTo>
                  <a:pt x="9598723" y="4422045"/>
                </a:moveTo>
                <a:cubicBezTo>
                  <a:pt x="9214580" y="3339338"/>
                  <a:pt x="8263414" y="2162143"/>
                  <a:pt x="7268909" y="1429099"/>
                </a:cubicBezTo>
                <a:cubicBezTo>
                  <a:pt x="6417088" y="801211"/>
                  <a:pt x="5164741" y="332105"/>
                  <a:pt x="3765042" y="624617"/>
                </a:cubicBezTo>
                <a:cubicBezTo>
                  <a:pt x="2106740" y="972280"/>
                  <a:pt x="1517523" y="3035204"/>
                  <a:pt x="1670590" y="4479195"/>
                </a:cubicBezTo>
                <a:moveTo>
                  <a:pt x="9509379" y="4561205"/>
                </a:moveTo>
                <a:cubicBezTo>
                  <a:pt x="9090279" y="3380105"/>
                  <a:pt x="8125016" y="2192337"/>
                  <a:pt x="7100030" y="1443863"/>
                </a:cubicBezTo>
                <a:cubicBezTo>
                  <a:pt x="6241637" y="817118"/>
                  <a:pt x="4998720" y="385730"/>
                  <a:pt x="3642265" y="674814"/>
                </a:cubicBezTo>
                <a:cubicBezTo>
                  <a:pt x="2031397" y="1019334"/>
                  <a:pt x="1355789" y="2932716"/>
                  <a:pt x="1431893" y="4428331"/>
                </a:cubicBezTo>
                <a:moveTo>
                  <a:pt x="9419939" y="4700460"/>
                </a:moveTo>
                <a:cubicBezTo>
                  <a:pt x="8965882" y="3420967"/>
                  <a:pt x="7986713" y="2222436"/>
                  <a:pt x="6931152" y="1458817"/>
                </a:cubicBezTo>
                <a:cubicBezTo>
                  <a:pt x="6066282" y="833120"/>
                  <a:pt x="4832699" y="439451"/>
                  <a:pt x="3519583" y="725201"/>
                </a:cubicBezTo>
                <a:cubicBezTo>
                  <a:pt x="1956054" y="1066387"/>
                  <a:pt x="1194149" y="2830417"/>
                  <a:pt x="1193292" y="4377563"/>
                </a:cubicBezTo>
                <a:moveTo>
                  <a:pt x="9330500" y="4839621"/>
                </a:moveTo>
                <a:cubicBezTo>
                  <a:pt x="8841581" y="3461639"/>
                  <a:pt x="7848505" y="2252440"/>
                  <a:pt x="6762179" y="1473581"/>
                </a:cubicBezTo>
                <a:cubicBezTo>
                  <a:pt x="5890832" y="848836"/>
                  <a:pt x="4666583" y="493077"/>
                  <a:pt x="3396806" y="775398"/>
                </a:cubicBezTo>
                <a:cubicBezTo>
                  <a:pt x="1880711" y="1113440"/>
                  <a:pt x="1032510" y="2728023"/>
                  <a:pt x="954596" y="4326795"/>
                </a:cubicBezTo>
                <a:moveTo>
                  <a:pt x="9241060" y="4978781"/>
                </a:moveTo>
                <a:cubicBezTo>
                  <a:pt x="8717185" y="3502406"/>
                  <a:pt x="7710297" y="2282253"/>
                  <a:pt x="6593205" y="1488344"/>
                </a:cubicBezTo>
                <a:cubicBezTo>
                  <a:pt x="5715381" y="864457"/>
                  <a:pt x="4500467" y="546703"/>
                  <a:pt x="3274029" y="825595"/>
                </a:cubicBezTo>
                <a:cubicBezTo>
                  <a:pt x="1805369" y="1160494"/>
                  <a:pt x="870871" y="2625629"/>
                  <a:pt x="715994" y="4276027"/>
                </a:cubicBezTo>
                <a:moveTo>
                  <a:pt x="9151620" y="5117941"/>
                </a:moveTo>
                <a:cubicBezTo>
                  <a:pt x="8592788" y="3543173"/>
                  <a:pt x="7573423" y="2310066"/>
                  <a:pt x="6424327" y="1503204"/>
                </a:cubicBezTo>
                <a:cubicBezTo>
                  <a:pt x="5541074" y="878744"/>
                  <a:pt x="4334447" y="600329"/>
                  <a:pt x="3151346" y="875982"/>
                </a:cubicBezTo>
                <a:cubicBezTo>
                  <a:pt x="1730026" y="1207547"/>
                  <a:pt x="709232" y="2523236"/>
                  <a:pt x="477298" y="4225163"/>
                </a:cubicBezTo>
                <a:moveTo>
                  <a:pt x="9062180" y="5257102"/>
                </a:moveTo>
                <a:cubicBezTo>
                  <a:pt x="8468487" y="3583845"/>
                  <a:pt x="7434834" y="2340546"/>
                  <a:pt x="6255449" y="1517967"/>
                </a:cubicBezTo>
                <a:cubicBezTo>
                  <a:pt x="5365337" y="895032"/>
                  <a:pt x="4168426" y="653955"/>
                  <a:pt x="3028664" y="926179"/>
                </a:cubicBezTo>
                <a:cubicBezTo>
                  <a:pt x="1654778" y="1254601"/>
                  <a:pt x="547497" y="2420747"/>
                  <a:pt x="238697" y="4174395"/>
                </a:cubicBezTo>
                <a:moveTo>
                  <a:pt x="8972741" y="5396262"/>
                </a:moveTo>
                <a:cubicBezTo>
                  <a:pt x="8344091" y="3624612"/>
                  <a:pt x="7296150" y="2371026"/>
                  <a:pt x="6086475" y="1532826"/>
                </a:cubicBezTo>
                <a:cubicBezTo>
                  <a:pt x="4104418" y="159416"/>
                  <a:pt x="704850" y="826167"/>
                  <a:pt x="0" y="4123626"/>
                </a:cubicBezTo>
              </a:path>
            </a:pathLst>
          </a:custGeom>
          <a:noFill/>
          <a:ln w="3175" cap="flat">
            <a:gradFill>
              <a:gsLst>
                <a:gs pos="0">
                  <a:schemeClr val="tx2">
                    <a:lumMod val="20000"/>
                    <a:lumOff val="80000"/>
                    <a:alpha val="21434"/>
                  </a:schemeClr>
                </a:gs>
                <a:gs pos="100000">
                  <a:schemeClr val="tx2">
                    <a:lumMod val="20000"/>
                    <a:lumOff val="80000"/>
                  </a:schemeClr>
                </a:gs>
              </a:gsLst>
              <a:lin ang="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56" name="Freeform: Shape 155">
            <a:extLst>
              <a:ext uri="{FF2B5EF4-FFF2-40B4-BE49-F238E27FC236}">
                <a16:creationId xmlns:a16="http://schemas.microsoft.com/office/drawing/2014/main" id="{0FC025FC-F812-4EC2-AEF6-D5915C1153B2}"/>
              </a:ext>
            </a:extLst>
          </p:cNvPr>
          <p:cNvSpPr/>
          <p:nvPr/>
        </p:nvSpPr>
        <p:spPr>
          <a:xfrm>
            <a:off x="-3935644" y="-3238044"/>
            <a:ext cx="18527268" cy="8345327"/>
          </a:xfrm>
          <a:custGeom>
            <a:avLst/>
            <a:gdLst>
              <a:gd name="connsiteX0" fmla="*/ 2371725 w 10953750"/>
              <a:gd name="connsiteY0" fmla="*/ 4933950 h 4933950"/>
              <a:gd name="connsiteX1" fmla="*/ 4629150 w 10953750"/>
              <a:gd name="connsiteY1" fmla="*/ 2352675 h 4933950"/>
              <a:gd name="connsiteX2" fmla="*/ 9563100 w 10953750"/>
              <a:gd name="connsiteY2" fmla="*/ 0 h 4933950"/>
              <a:gd name="connsiteX3" fmla="*/ 9645492 w 10953750"/>
              <a:gd name="connsiteY3" fmla="*/ 141161 h 4933950"/>
              <a:gd name="connsiteX4" fmla="*/ 4690015 w 10953750"/>
              <a:gd name="connsiteY4" fmla="*/ 2313242 h 4933950"/>
              <a:gd name="connsiteX5" fmla="*/ 2232184 w 10953750"/>
              <a:gd name="connsiteY5" fmla="*/ 4878419 h 4933950"/>
              <a:gd name="connsiteX6" fmla="*/ 9727882 w 10953750"/>
              <a:gd name="connsiteY6" fmla="*/ 282416 h 4933950"/>
              <a:gd name="connsiteX7" fmla="*/ 4750880 w 10953750"/>
              <a:gd name="connsiteY7" fmla="*/ 2273903 h 4933950"/>
              <a:gd name="connsiteX8" fmla="*/ 2092738 w 10953750"/>
              <a:gd name="connsiteY8" fmla="*/ 4822984 h 4933950"/>
              <a:gd name="connsiteX9" fmla="*/ 9810179 w 10953750"/>
              <a:gd name="connsiteY9" fmla="*/ 423577 h 4933950"/>
              <a:gd name="connsiteX10" fmla="*/ 4811744 w 10953750"/>
              <a:gd name="connsiteY10" fmla="*/ 2234470 h 4933950"/>
              <a:gd name="connsiteX11" fmla="*/ 1953197 w 10953750"/>
              <a:gd name="connsiteY11" fmla="*/ 4767549 h 4933950"/>
              <a:gd name="connsiteX12" fmla="*/ 9892570 w 10953750"/>
              <a:gd name="connsiteY12" fmla="*/ 564833 h 4933950"/>
              <a:gd name="connsiteX13" fmla="*/ 4872609 w 10953750"/>
              <a:gd name="connsiteY13" fmla="*/ 2195036 h 4933950"/>
              <a:gd name="connsiteX14" fmla="*/ 1813655 w 10953750"/>
              <a:gd name="connsiteY14" fmla="*/ 4712018 h 4933950"/>
              <a:gd name="connsiteX15" fmla="*/ 9974962 w 10953750"/>
              <a:gd name="connsiteY15" fmla="*/ 705993 h 4933950"/>
              <a:gd name="connsiteX16" fmla="*/ 4933474 w 10953750"/>
              <a:gd name="connsiteY16" fmla="*/ 2155698 h 4933950"/>
              <a:gd name="connsiteX17" fmla="*/ 1674209 w 10953750"/>
              <a:gd name="connsiteY17" fmla="*/ 4656582 h 4933950"/>
              <a:gd name="connsiteX18" fmla="*/ 10057256 w 10953750"/>
              <a:gd name="connsiteY18" fmla="*/ 847249 h 4933950"/>
              <a:gd name="connsiteX19" fmla="*/ 4994339 w 10953750"/>
              <a:gd name="connsiteY19" fmla="*/ 2116360 h 4933950"/>
              <a:gd name="connsiteX20" fmla="*/ 1534668 w 10953750"/>
              <a:gd name="connsiteY20" fmla="*/ 4601147 h 4933950"/>
              <a:gd name="connsiteX21" fmla="*/ 10139648 w 10953750"/>
              <a:gd name="connsiteY21" fmla="*/ 988409 h 4933950"/>
              <a:gd name="connsiteX22" fmla="*/ 5055203 w 10953750"/>
              <a:gd name="connsiteY22" fmla="*/ 2076926 h 4933950"/>
              <a:gd name="connsiteX23" fmla="*/ 1395127 w 10953750"/>
              <a:gd name="connsiteY23" fmla="*/ 4545711 h 4933950"/>
              <a:gd name="connsiteX24" fmla="*/ 10222039 w 10953750"/>
              <a:gd name="connsiteY24" fmla="*/ 1129665 h 4933950"/>
              <a:gd name="connsiteX25" fmla="*/ 5116068 w 10953750"/>
              <a:gd name="connsiteY25" fmla="*/ 2037493 h 4933950"/>
              <a:gd name="connsiteX26" fmla="*/ 1255586 w 10953750"/>
              <a:gd name="connsiteY26" fmla="*/ 4490181 h 4933950"/>
              <a:gd name="connsiteX27" fmla="*/ 10304336 w 10953750"/>
              <a:gd name="connsiteY27" fmla="*/ 1270826 h 4933950"/>
              <a:gd name="connsiteX28" fmla="*/ 5176933 w 10953750"/>
              <a:gd name="connsiteY28" fmla="*/ 1998059 h 4933950"/>
              <a:gd name="connsiteX29" fmla="*/ 1116140 w 10953750"/>
              <a:gd name="connsiteY29" fmla="*/ 4434650 h 4933950"/>
              <a:gd name="connsiteX30" fmla="*/ 10386727 w 10953750"/>
              <a:gd name="connsiteY30" fmla="*/ 1412081 h 4933950"/>
              <a:gd name="connsiteX31" fmla="*/ 5237798 w 10953750"/>
              <a:gd name="connsiteY31" fmla="*/ 1958721 h 4933950"/>
              <a:gd name="connsiteX32" fmla="*/ 976598 w 10953750"/>
              <a:gd name="connsiteY32" fmla="*/ 4379214 h 4933950"/>
              <a:gd name="connsiteX33" fmla="*/ 10469119 w 10953750"/>
              <a:gd name="connsiteY33" fmla="*/ 1553242 h 4933950"/>
              <a:gd name="connsiteX34" fmla="*/ 5298662 w 10953750"/>
              <a:gd name="connsiteY34" fmla="*/ 1919288 h 4933950"/>
              <a:gd name="connsiteX35" fmla="*/ 837152 w 10953750"/>
              <a:gd name="connsiteY35" fmla="*/ 4323779 h 4933950"/>
              <a:gd name="connsiteX36" fmla="*/ 10551509 w 10953750"/>
              <a:gd name="connsiteY36" fmla="*/ 1694402 h 4933950"/>
              <a:gd name="connsiteX37" fmla="*/ 5359527 w 10953750"/>
              <a:gd name="connsiteY37" fmla="*/ 1879854 h 4933950"/>
              <a:gd name="connsiteX38" fmla="*/ 697611 w 10953750"/>
              <a:gd name="connsiteY38" fmla="*/ 4268248 h 4933950"/>
              <a:gd name="connsiteX39" fmla="*/ 10633805 w 10953750"/>
              <a:gd name="connsiteY39" fmla="*/ 1835658 h 4933950"/>
              <a:gd name="connsiteX40" fmla="*/ 5420297 w 10953750"/>
              <a:gd name="connsiteY40" fmla="*/ 1840516 h 4933950"/>
              <a:gd name="connsiteX41" fmla="*/ 557975 w 10953750"/>
              <a:gd name="connsiteY41" fmla="*/ 4212812 h 4933950"/>
              <a:gd name="connsiteX42" fmla="*/ 10716197 w 10953750"/>
              <a:gd name="connsiteY42" fmla="*/ 1976819 h 4933950"/>
              <a:gd name="connsiteX43" fmla="*/ 5481257 w 10953750"/>
              <a:gd name="connsiteY43" fmla="*/ 1801082 h 4933950"/>
              <a:gd name="connsiteX44" fmla="*/ 418624 w 10953750"/>
              <a:gd name="connsiteY44" fmla="*/ 4157282 h 4933950"/>
              <a:gd name="connsiteX45" fmla="*/ 10798588 w 10953750"/>
              <a:gd name="connsiteY45" fmla="*/ 2118074 h 4933950"/>
              <a:gd name="connsiteX46" fmla="*/ 5542121 w 10953750"/>
              <a:gd name="connsiteY46" fmla="*/ 1761744 h 4933950"/>
              <a:gd name="connsiteX47" fmla="*/ 279083 w 10953750"/>
              <a:gd name="connsiteY47" fmla="*/ 4101846 h 4933950"/>
              <a:gd name="connsiteX48" fmla="*/ 10880884 w 10953750"/>
              <a:gd name="connsiteY48" fmla="*/ 2259235 h 4933950"/>
              <a:gd name="connsiteX49" fmla="*/ 5602891 w 10953750"/>
              <a:gd name="connsiteY49" fmla="*/ 1722311 h 4933950"/>
              <a:gd name="connsiteX50" fmla="*/ 139446 w 10953750"/>
              <a:gd name="connsiteY50" fmla="*/ 4046411 h 4933950"/>
              <a:gd name="connsiteX51" fmla="*/ 10963274 w 10953750"/>
              <a:gd name="connsiteY51" fmla="*/ 2400491 h 4933950"/>
              <a:gd name="connsiteX52" fmla="*/ 5663756 w 10953750"/>
              <a:gd name="connsiteY52" fmla="*/ 1682972 h 4933950"/>
              <a:gd name="connsiteX53" fmla="*/ 0 w 10953750"/>
              <a:gd name="connsiteY53" fmla="*/ 3990975 h 493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953750" h="4933950">
                <a:moveTo>
                  <a:pt x="2371725" y="4933950"/>
                </a:moveTo>
                <a:cubicBezTo>
                  <a:pt x="2181225" y="3790950"/>
                  <a:pt x="2927509" y="2565368"/>
                  <a:pt x="4629150" y="2352675"/>
                </a:cubicBezTo>
                <a:cubicBezTo>
                  <a:pt x="6000750" y="2181225"/>
                  <a:pt x="9172575" y="2876550"/>
                  <a:pt x="9563100" y="0"/>
                </a:cubicBezTo>
                <a:moveTo>
                  <a:pt x="9645492" y="141161"/>
                </a:moveTo>
                <a:cubicBezTo>
                  <a:pt x="9181052" y="2937605"/>
                  <a:pt x="6094095" y="2193989"/>
                  <a:pt x="4690015" y="2313242"/>
                </a:cubicBezTo>
                <a:cubicBezTo>
                  <a:pt x="2920270" y="2463546"/>
                  <a:pt x="2106168" y="3702939"/>
                  <a:pt x="2232184" y="4878419"/>
                </a:cubicBezTo>
                <a:moveTo>
                  <a:pt x="9727882" y="282416"/>
                </a:moveTo>
                <a:cubicBezTo>
                  <a:pt x="9189434" y="2998756"/>
                  <a:pt x="6186964" y="2205895"/>
                  <a:pt x="4750880" y="2273903"/>
                </a:cubicBezTo>
                <a:cubicBezTo>
                  <a:pt x="2912650" y="2360962"/>
                  <a:pt x="2031111" y="3615023"/>
                  <a:pt x="2092738" y="4822984"/>
                </a:cubicBezTo>
                <a:moveTo>
                  <a:pt x="9810179" y="423577"/>
                </a:moveTo>
                <a:cubicBezTo>
                  <a:pt x="9197817" y="3059811"/>
                  <a:pt x="6279547" y="2216944"/>
                  <a:pt x="4811744" y="2234470"/>
                </a:cubicBezTo>
                <a:cubicBezTo>
                  <a:pt x="2904649" y="2257235"/>
                  <a:pt x="1955959" y="3527012"/>
                  <a:pt x="1953197" y="4767549"/>
                </a:cubicBezTo>
                <a:moveTo>
                  <a:pt x="9892570" y="564833"/>
                </a:moveTo>
                <a:cubicBezTo>
                  <a:pt x="9206198" y="3120866"/>
                  <a:pt x="6372035" y="2227231"/>
                  <a:pt x="4872609" y="2195036"/>
                </a:cubicBezTo>
                <a:cubicBezTo>
                  <a:pt x="2896362" y="2152650"/>
                  <a:pt x="1880902" y="3439001"/>
                  <a:pt x="1813655" y="4712018"/>
                </a:cubicBezTo>
                <a:moveTo>
                  <a:pt x="9974962" y="705993"/>
                </a:moveTo>
                <a:cubicBezTo>
                  <a:pt x="9214675" y="3182017"/>
                  <a:pt x="6464427" y="2236851"/>
                  <a:pt x="4933474" y="2155698"/>
                </a:cubicBezTo>
                <a:cubicBezTo>
                  <a:pt x="2887980" y="2047304"/>
                  <a:pt x="1805845" y="3351086"/>
                  <a:pt x="1674209" y="4656582"/>
                </a:cubicBezTo>
                <a:moveTo>
                  <a:pt x="10057256" y="847249"/>
                </a:moveTo>
                <a:cubicBezTo>
                  <a:pt x="9222962" y="3243167"/>
                  <a:pt x="6556724" y="2245805"/>
                  <a:pt x="4994339" y="2116360"/>
                </a:cubicBezTo>
                <a:cubicBezTo>
                  <a:pt x="2879503" y="1941100"/>
                  <a:pt x="1730788" y="3263170"/>
                  <a:pt x="1534668" y="4601147"/>
                </a:cubicBezTo>
                <a:moveTo>
                  <a:pt x="10139648" y="988409"/>
                </a:moveTo>
                <a:cubicBezTo>
                  <a:pt x="9231439" y="3304223"/>
                  <a:pt x="6649117" y="2254187"/>
                  <a:pt x="5055203" y="2076926"/>
                </a:cubicBezTo>
                <a:cubicBezTo>
                  <a:pt x="2871216" y="1834039"/>
                  <a:pt x="1655731" y="3175159"/>
                  <a:pt x="1395127" y="4545711"/>
                </a:cubicBezTo>
                <a:moveTo>
                  <a:pt x="10222039" y="1129665"/>
                </a:moveTo>
                <a:cubicBezTo>
                  <a:pt x="9239822" y="3365373"/>
                  <a:pt x="6741604" y="2262092"/>
                  <a:pt x="5116068" y="2037493"/>
                </a:cubicBezTo>
                <a:cubicBezTo>
                  <a:pt x="2862834" y="1726311"/>
                  <a:pt x="1580579" y="3087148"/>
                  <a:pt x="1255586" y="4490181"/>
                </a:cubicBezTo>
                <a:moveTo>
                  <a:pt x="10304336" y="1270826"/>
                </a:moveTo>
                <a:cubicBezTo>
                  <a:pt x="9248204" y="3426428"/>
                  <a:pt x="6834188" y="2269427"/>
                  <a:pt x="5176933" y="1998059"/>
                </a:cubicBezTo>
                <a:cubicBezTo>
                  <a:pt x="2854738" y="1617916"/>
                  <a:pt x="1505522" y="2999232"/>
                  <a:pt x="1116140" y="4434650"/>
                </a:cubicBezTo>
                <a:moveTo>
                  <a:pt x="10386727" y="1412081"/>
                </a:moveTo>
                <a:cubicBezTo>
                  <a:pt x="9256586" y="3487484"/>
                  <a:pt x="6926770" y="2276475"/>
                  <a:pt x="5237798" y="1958721"/>
                </a:cubicBezTo>
                <a:cubicBezTo>
                  <a:pt x="2846737" y="1508951"/>
                  <a:pt x="1430465" y="2911316"/>
                  <a:pt x="976598" y="4379214"/>
                </a:cubicBezTo>
                <a:moveTo>
                  <a:pt x="10469119" y="1553242"/>
                </a:moveTo>
                <a:cubicBezTo>
                  <a:pt x="9265063" y="3548539"/>
                  <a:pt x="7019639" y="2283047"/>
                  <a:pt x="5298662" y="1919288"/>
                </a:cubicBezTo>
                <a:cubicBezTo>
                  <a:pt x="2839022" y="1399413"/>
                  <a:pt x="1355408" y="2823305"/>
                  <a:pt x="837152" y="4323779"/>
                </a:cubicBezTo>
                <a:moveTo>
                  <a:pt x="10551509" y="1694402"/>
                </a:moveTo>
                <a:cubicBezTo>
                  <a:pt x="9273445" y="3609594"/>
                  <a:pt x="7112603" y="2289334"/>
                  <a:pt x="5359527" y="1879854"/>
                </a:cubicBezTo>
                <a:cubicBezTo>
                  <a:pt x="2831497" y="1289304"/>
                  <a:pt x="1280351" y="2735294"/>
                  <a:pt x="697611" y="4268248"/>
                </a:cubicBezTo>
                <a:moveTo>
                  <a:pt x="10633805" y="1835658"/>
                </a:moveTo>
                <a:cubicBezTo>
                  <a:pt x="9281826" y="3670745"/>
                  <a:pt x="7205663" y="2295525"/>
                  <a:pt x="5420297" y="1840516"/>
                </a:cubicBezTo>
                <a:cubicBezTo>
                  <a:pt x="2824067" y="1178909"/>
                  <a:pt x="1205103" y="2647379"/>
                  <a:pt x="557975" y="4212812"/>
                </a:cubicBezTo>
                <a:moveTo>
                  <a:pt x="10716197" y="1976819"/>
                </a:moveTo>
                <a:cubicBezTo>
                  <a:pt x="9290209" y="3731800"/>
                  <a:pt x="7299008" y="2301240"/>
                  <a:pt x="5481257" y="1801082"/>
                </a:cubicBezTo>
                <a:cubicBezTo>
                  <a:pt x="2817114" y="1068038"/>
                  <a:pt x="1130141" y="2559368"/>
                  <a:pt x="418624" y="4157282"/>
                </a:cubicBezTo>
                <a:moveTo>
                  <a:pt x="10798588" y="2118074"/>
                </a:moveTo>
                <a:cubicBezTo>
                  <a:pt x="9298686" y="3792950"/>
                  <a:pt x="7392448" y="2306955"/>
                  <a:pt x="5542121" y="1761744"/>
                </a:cubicBezTo>
                <a:cubicBezTo>
                  <a:pt x="2810256" y="956882"/>
                  <a:pt x="1055084" y="2471452"/>
                  <a:pt x="279083" y="4101846"/>
                </a:cubicBezTo>
                <a:moveTo>
                  <a:pt x="10880884" y="2259235"/>
                </a:moveTo>
                <a:cubicBezTo>
                  <a:pt x="9306973" y="3854006"/>
                  <a:pt x="7486841" y="2309527"/>
                  <a:pt x="5602891" y="1722311"/>
                </a:cubicBezTo>
                <a:cubicBezTo>
                  <a:pt x="2804827" y="841153"/>
                  <a:pt x="979932" y="2383441"/>
                  <a:pt x="139446" y="4046411"/>
                </a:cubicBezTo>
                <a:moveTo>
                  <a:pt x="10963274" y="2400491"/>
                </a:moveTo>
                <a:cubicBezTo>
                  <a:pt x="9315450" y="3915156"/>
                  <a:pt x="7579710" y="2317623"/>
                  <a:pt x="5663756" y="1682972"/>
                </a:cubicBezTo>
                <a:cubicBezTo>
                  <a:pt x="2797207" y="733425"/>
                  <a:pt x="904875" y="2295525"/>
                  <a:pt x="0" y="3990975"/>
                </a:cubicBezTo>
              </a:path>
            </a:pathLst>
          </a:custGeom>
          <a:noFill/>
          <a:ln w="3175" cap="flat">
            <a:gradFill>
              <a:gsLst>
                <a:gs pos="0">
                  <a:schemeClr val="tx2">
                    <a:lumMod val="20000"/>
                    <a:lumOff val="80000"/>
                    <a:alpha val="43000"/>
                  </a:schemeClr>
                </a:gs>
                <a:gs pos="100000">
                  <a:schemeClr val="tx2">
                    <a:lumMod val="20000"/>
                    <a:lumOff val="80000"/>
                  </a:schemeClr>
                </a:gs>
              </a:gsLst>
              <a:lin ang="10800000" scaled="0"/>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63" name="Group 62">
            <a:extLst>
              <a:ext uri="{FF2B5EF4-FFF2-40B4-BE49-F238E27FC236}">
                <a16:creationId xmlns:a16="http://schemas.microsoft.com/office/drawing/2014/main" id="{55E66006-174D-4B10-A392-40BD64BF26C0}"/>
              </a:ext>
            </a:extLst>
          </p:cNvPr>
          <p:cNvGrpSpPr/>
          <p:nvPr/>
        </p:nvGrpSpPr>
        <p:grpSpPr>
          <a:xfrm>
            <a:off x="864138" y="611393"/>
            <a:ext cx="3387064" cy="1036527"/>
            <a:chOff x="4402468" y="726886"/>
            <a:chExt cx="3387064" cy="1036527"/>
          </a:xfrm>
        </p:grpSpPr>
        <p:sp>
          <p:nvSpPr>
            <p:cNvPr id="67" name="Rounded Rectangle">
              <a:extLst>
                <a:ext uri="{FF2B5EF4-FFF2-40B4-BE49-F238E27FC236}">
                  <a16:creationId xmlns:a16="http://schemas.microsoft.com/office/drawing/2014/main" id="{72AD7B42-4D3F-4C0E-B8E1-D562A344F227}"/>
                </a:ext>
              </a:extLst>
            </p:cNvPr>
            <p:cNvSpPr/>
            <p:nvPr/>
          </p:nvSpPr>
          <p:spPr>
            <a:xfrm>
              <a:off x="4402468" y="726886"/>
              <a:ext cx="3387064" cy="1036527"/>
            </a:xfrm>
            <a:prstGeom prst="roundRect">
              <a:avLst>
                <a:gd name="adj" fmla="val 7760"/>
              </a:avLst>
            </a:prstGeom>
            <a:gradFill flip="none" rotWithShape="1">
              <a:gsLst>
                <a:gs pos="0">
                  <a:schemeClr val="accent1"/>
                </a:gs>
                <a:gs pos="100000">
                  <a:schemeClr val="accent3"/>
                </a:gs>
              </a:gsLst>
              <a:path path="circle">
                <a:fillToRect r="100000" b="100000"/>
              </a:path>
              <a:tileRect l="-100000" t="-100000"/>
            </a:gradFill>
            <a:ln w="12700" cap="flat">
              <a:noFill/>
              <a:miter lim="400000"/>
            </a:ln>
            <a:effectLst>
              <a:outerShdw blurRad="321319" dist="38100" dir="2700000" algn="tl" rotWithShape="0">
                <a:prstClr val="black">
                  <a:alpha val="16336"/>
                </a:prstClr>
              </a:outerShdw>
            </a:effectLst>
          </p:spPr>
          <p:txBody>
            <a:bodyPr wrap="square" lIns="0" tIns="0" rIns="0" bIns="0" numCol="1" anchor="ctr">
              <a:noAutofit/>
            </a:bodyPr>
            <a:lstStyle/>
            <a:p>
              <a:endParaRPr sz="3200">
                <a:solidFill>
                  <a:srgbClr val="FFFFFF"/>
                </a:solidFill>
              </a:endParaRPr>
            </a:p>
          </p:txBody>
        </p:sp>
        <p:sp>
          <p:nvSpPr>
            <p:cNvPr id="71" name="First Hall">
              <a:extLst>
                <a:ext uri="{FF2B5EF4-FFF2-40B4-BE49-F238E27FC236}">
                  <a16:creationId xmlns:a16="http://schemas.microsoft.com/office/drawing/2014/main" id="{9434F5EA-14BC-41E8-9D4E-D81F64082213}"/>
                </a:ext>
              </a:extLst>
            </p:cNvPr>
            <p:cNvSpPr txBox="1"/>
            <p:nvPr/>
          </p:nvSpPr>
          <p:spPr>
            <a:xfrm>
              <a:off x="4879243" y="787000"/>
              <a:ext cx="2669075" cy="830997"/>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lgn="ctr">
                <a:defRPr sz="2500" b="1">
                  <a:solidFill>
                    <a:schemeClr val="tx2"/>
                  </a:solidFill>
                  <a:latin typeface="Century Gothic" panose="020B0502020202020204" pitchFamily="34" charset="0"/>
                </a:defRPr>
              </a:lvl1pPr>
            </a:lstStyle>
            <a:p>
              <a:r>
                <a:rPr lang="en-US" sz="2400" i="0" u="none" strike="noStrike" dirty="0">
                  <a:solidFill>
                    <a:srgbClr val="000000"/>
                  </a:solidFill>
                  <a:effectLst/>
                </a:rPr>
                <a:t>Complete binary tree:</a:t>
              </a:r>
              <a:r>
                <a:rPr lang="en-US" sz="2400" i="0" u="none" strike="noStrike" dirty="0">
                  <a:effectLst/>
                </a:rPr>
                <a:t>​</a:t>
              </a:r>
              <a:endParaRPr lang="en-US" sz="2400" dirty="0">
                <a:solidFill>
                  <a:schemeClr val="bg1"/>
                </a:solidFill>
                <a:sym typeface="Barlow Medium"/>
              </a:endParaRPr>
            </a:p>
          </p:txBody>
        </p:sp>
      </p:grpSp>
      <p:grpSp>
        <p:nvGrpSpPr>
          <p:cNvPr id="2" name="Group 1">
            <a:extLst>
              <a:ext uri="{FF2B5EF4-FFF2-40B4-BE49-F238E27FC236}">
                <a16:creationId xmlns:a16="http://schemas.microsoft.com/office/drawing/2014/main" id="{F884F82E-B1FC-9115-D6C8-1957CD1E1D4E}"/>
              </a:ext>
            </a:extLst>
          </p:cNvPr>
          <p:cNvGrpSpPr/>
          <p:nvPr/>
        </p:nvGrpSpPr>
        <p:grpSpPr>
          <a:xfrm>
            <a:off x="7727880" y="611392"/>
            <a:ext cx="3387065" cy="1036527"/>
            <a:chOff x="4402467" y="726886"/>
            <a:chExt cx="3387065" cy="1036527"/>
          </a:xfrm>
        </p:grpSpPr>
        <p:sp>
          <p:nvSpPr>
            <p:cNvPr id="3" name="Rounded Rectangle">
              <a:extLst>
                <a:ext uri="{FF2B5EF4-FFF2-40B4-BE49-F238E27FC236}">
                  <a16:creationId xmlns:a16="http://schemas.microsoft.com/office/drawing/2014/main" id="{3FB39688-401A-D7E4-49C3-E41457715E0F}"/>
                </a:ext>
              </a:extLst>
            </p:cNvPr>
            <p:cNvSpPr/>
            <p:nvPr/>
          </p:nvSpPr>
          <p:spPr>
            <a:xfrm>
              <a:off x="4402468" y="726886"/>
              <a:ext cx="3387064" cy="1036527"/>
            </a:xfrm>
            <a:prstGeom prst="roundRect">
              <a:avLst>
                <a:gd name="adj" fmla="val 7760"/>
              </a:avLst>
            </a:prstGeom>
            <a:gradFill flip="none" rotWithShape="1">
              <a:gsLst>
                <a:gs pos="0">
                  <a:schemeClr val="accent1"/>
                </a:gs>
                <a:gs pos="100000">
                  <a:schemeClr val="accent3"/>
                </a:gs>
              </a:gsLst>
              <a:path path="circle">
                <a:fillToRect r="100000" b="100000"/>
              </a:path>
              <a:tileRect l="-100000" t="-100000"/>
            </a:gradFill>
            <a:ln w="12700" cap="flat">
              <a:noFill/>
              <a:miter lim="400000"/>
            </a:ln>
            <a:effectLst>
              <a:outerShdw blurRad="321319" dist="38100" dir="2700000" algn="tl" rotWithShape="0">
                <a:prstClr val="black">
                  <a:alpha val="16336"/>
                </a:prstClr>
              </a:outerShdw>
            </a:effectLst>
          </p:spPr>
          <p:txBody>
            <a:bodyPr wrap="square" lIns="0" tIns="0" rIns="0" bIns="0" numCol="1" anchor="ctr">
              <a:noAutofit/>
            </a:bodyPr>
            <a:lstStyle/>
            <a:p>
              <a:endParaRPr sz="3200">
                <a:solidFill>
                  <a:srgbClr val="FFFFFF"/>
                </a:solidFill>
              </a:endParaRPr>
            </a:p>
          </p:txBody>
        </p:sp>
        <p:sp>
          <p:nvSpPr>
            <p:cNvPr id="4" name="First Hall">
              <a:extLst>
                <a:ext uri="{FF2B5EF4-FFF2-40B4-BE49-F238E27FC236}">
                  <a16:creationId xmlns:a16="http://schemas.microsoft.com/office/drawing/2014/main" id="{0FD4B795-4594-93B6-04A2-6F2BFAA5EC17}"/>
                </a:ext>
              </a:extLst>
            </p:cNvPr>
            <p:cNvSpPr txBox="1"/>
            <p:nvPr/>
          </p:nvSpPr>
          <p:spPr>
            <a:xfrm>
              <a:off x="4402467" y="787000"/>
              <a:ext cx="3387064" cy="830997"/>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lgn="ctr">
                <a:defRPr sz="2500" b="1">
                  <a:solidFill>
                    <a:schemeClr val="tx2"/>
                  </a:solidFill>
                  <a:latin typeface="Century Gothic" panose="020B0502020202020204" pitchFamily="34" charset="0"/>
                </a:defRPr>
              </a:lvl1pPr>
            </a:lstStyle>
            <a:p>
              <a:r>
                <a:rPr lang="en-US" sz="2400" i="0" u="none" strike="noStrike" dirty="0">
                  <a:solidFill>
                    <a:srgbClr val="000000"/>
                  </a:solidFill>
                  <a:effectLst/>
                </a:rPr>
                <a:t>Almost complete binary tree:</a:t>
              </a:r>
              <a:r>
                <a:rPr lang="en-US" sz="2400" i="0" u="none" strike="noStrike" dirty="0">
                  <a:effectLst/>
                </a:rPr>
                <a:t>​</a:t>
              </a:r>
              <a:endParaRPr lang="en-US" sz="2400" dirty="0">
                <a:solidFill>
                  <a:schemeClr val="bg1"/>
                </a:solidFill>
                <a:sym typeface="Barlow Medium"/>
              </a:endParaRPr>
            </a:p>
          </p:txBody>
        </p:sp>
      </p:grpSp>
      <p:pic>
        <p:nvPicPr>
          <p:cNvPr id="6" name="Picture 5">
            <a:extLst>
              <a:ext uri="{FF2B5EF4-FFF2-40B4-BE49-F238E27FC236}">
                <a16:creationId xmlns:a16="http://schemas.microsoft.com/office/drawing/2014/main" id="{BBE42A53-1D92-DB57-7314-B73F7EDC9D72}"/>
              </a:ext>
            </a:extLst>
          </p:cNvPr>
          <p:cNvPicPr>
            <a:picLocks noChangeAspect="1"/>
          </p:cNvPicPr>
          <p:nvPr/>
        </p:nvPicPr>
        <p:blipFill>
          <a:blip r:embed="rId3"/>
          <a:stretch>
            <a:fillRect/>
          </a:stretch>
        </p:blipFill>
        <p:spPr>
          <a:xfrm>
            <a:off x="356704" y="2360457"/>
            <a:ext cx="5461000" cy="3136900"/>
          </a:xfrm>
          <a:prstGeom prst="rect">
            <a:avLst/>
          </a:prstGeom>
        </p:spPr>
      </p:pic>
      <p:pic>
        <p:nvPicPr>
          <p:cNvPr id="8" name="Picture 7">
            <a:extLst>
              <a:ext uri="{FF2B5EF4-FFF2-40B4-BE49-F238E27FC236}">
                <a16:creationId xmlns:a16="http://schemas.microsoft.com/office/drawing/2014/main" id="{23003409-B7F9-3A89-8D43-597CEC33D190}"/>
              </a:ext>
            </a:extLst>
          </p:cNvPr>
          <p:cNvPicPr>
            <a:picLocks noChangeAspect="1"/>
          </p:cNvPicPr>
          <p:nvPr/>
        </p:nvPicPr>
        <p:blipFill>
          <a:blip r:embed="rId4"/>
          <a:stretch>
            <a:fillRect/>
          </a:stretch>
        </p:blipFill>
        <p:spPr>
          <a:xfrm>
            <a:off x="6309912" y="2360457"/>
            <a:ext cx="6223000" cy="3365500"/>
          </a:xfrm>
          <a:prstGeom prst="rect">
            <a:avLst/>
          </a:prstGeom>
        </p:spPr>
      </p:pic>
    </p:spTree>
    <p:extLst>
      <p:ext uri="{BB962C8B-B14F-4D97-AF65-F5344CB8AC3E}">
        <p14:creationId xmlns:p14="http://schemas.microsoft.com/office/powerpoint/2010/main" val="315125703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250"/>
                                        <p:tgtEl>
                                          <p:spTgt spid="6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wipe(right)">
                                      <p:cBhvr>
                                        <p:cTn id="10" dur="1000"/>
                                        <p:tgtEl>
                                          <p:spTgt spid="15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7"/>
                                        </p:tgtEl>
                                        <p:attrNameLst>
                                          <p:attrName>style.visibility</p:attrName>
                                        </p:attrNameLst>
                                      </p:cBhvr>
                                      <p:to>
                                        <p:strVal val="visible"/>
                                      </p:to>
                                    </p:set>
                                    <p:animEffect transition="in" filter="wipe(left)">
                                      <p:cBhvr>
                                        <p:cTn id="13" dur="1000"/>
                                        <p:tgtEl>
                                          <p:spTgt spid="157"/>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a:effectLst>
            <a:outerShdw blurRad="8729" dist="50800" sx="1000" sy="1000" algn="ctr" rotWithShape="0">
              <a:srgbClr val="000000"/>
            </a:outerShdw>
          </a:effectLst>
        </p:spPr>
      </p:pic>
      <p:sp>
        <p:nvSpPr>
          <p:cNvPr id="32" name="Rectangle: Rounded Corners 31">
            <a:extLst>
              <a:ext uri="{FF2B5EF4-FFF2-40B4-BE49-F238E27FC236}">
                <a16:creationId xmlns:a16="http://schemas.microsoft.com/office/drawing/2014/main" id="{2339F55E-8271-44A8-9A4D-C147BF3DAAF7}"/>
              </a:ext>
            </a:extLst>
          </p:cNvPr>
          <p:cNvSpPr/>
          <p:nvPr/>
        </p:nvSpPr>
        <p:spPr>
          <a:xfrm>
            <a:off x="8779677"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8779678"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8779678"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2603" t="5921" r="31495" b="7039"/>
          <a:stretch/>
        </p:blipFill>
        <p:spPr>
          <a:xfrm>
            <a:off x="472082" y="402898"/>
            <a:ext cx="10725707" cy="5605892"/>
          </a:xfrm>
          <a:prstGeom prst="roundRect">
            <a:avLst>
              <a:gd name="adj" fmla="val 7958"/>
            </a:avLst>
          </a:prstGeom>
          <a:noFill/>
          <a:ln>
            <a:noFill/>
          </a:ln>
          <a:effectLst>
            <a:outerShdw blurRad="635000" dist="215900" dir="7200000" algn="ctr" rotWithShape="0">
              <a:schemeClr val="tx1">
                <a:lumMod val="50000"/>
                <a:lumOff val="50000"/>
                <a:alpha val="43000"/>
              </a:schemeClr>
            </a:outerShdw>
          </a:effectLst>
        </p:spPr>
      </p:pic>
      <p:grpSp>
        <p:nvGrpSpPr>
          <p:cNvPr id="29" name="Group 28">
            <a:extLst>
              <a:ext uri="{FF2B5EF4-FFF2-40B4-BE49-F238E27FC236}">
                <a16:creationId xmlns:a16="http://schemas.microsoft.com/office/drawing/2014/main" id="{55E4323D-247B-411F-A013-2DB77AD4187E}"/>
              </a:ext>
            </a:extLst>
          </p:cNvPr>
          <p:cNvGrpSpPr/>
          <p:nvPr/>
        </p:nvGrpSpPr>
        <p:grpSpPr>
          <a:xfrm>
            <a:off x="3025892" y="729983"/>
            <a:ext cx="5762467" cy="450048"/>
            <a:chOff x="1588770" y="5753100"/>
            <a:chExt cx="1432560" cy="450048"/>
          </a:xfrm>
          <a:gradFill>
            <a:gsLst>
              <a:gs pos="0">
                <a:srgbClr val="C570EC"/>
              </a:gs>
              <a:gs pos="50000">
                <a:srgbClr val="C371EB"/>
              </a:gs>
              <a:gs pos="100000">
                <a:srgbClr val="A577D7"/>
              </a:gs>
            </a:gsLst>
            <a:lin ang="10800000" scaled="1"/>
          </a:gradFill>
          <a:effectLst/>
        </p:grpSpPr>
        <p:sp>
          <p:nvSpPr>
            <p:cNvPr id="30" name="Rectangle: Rounded Corners 29">
              <a:extLst>
                <a:ext uri="{FF2B5EF4-FFF2-40B4-BE49-F238E27FC236}">
                  <a16:creationId xmlns:a16="http://schemas.microsoft.com/office/drawing/2014/main" id="{043C6556-1668-4531-A09F-0D3BCDF98110}"/>
                </a:ext>
              </a:extLst>
            </p:cNvPr>
            <p:cNvSpPr/>
            <p:nvPr/>
          </p:nvSpPr>
          <p:spPr>
            <a:xfrm>
              <a:off x="1588770" y="5753100"/>
              <a:ext cx="1432560" cy="441960"/>
            </a:xfrm>
            <a:prstGeom prst="roundRect">
              <a:avLst>
                <a:gd name="adj" fmla="val 413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solidFill>
                  <a:srgbClr val="7030A0"/>
                </a:solidFill>
                <a:latin typeface="Century Gothic" panose="020B0502020202020204" pitchFamily="34" charset="0"/>
              </a:endParaRPr>
            </a:p>
          </p:txBody>
        </p:sp>
        <p:sp>
          <p:nvSpPr>
            <p:cNvPr id="31" name="TextBox 30">
              <a:extLst>
                <a:ext uri="{FF2B5EF4-FFF2-40B4-BE49-F238E27FC236}">
                  <a16:creationId xmlns:a16="http://schemas.microsoft.com/office/drawing/2014/main" id="{524729FF-5C4E-4225-996B-384CF8B11A6E}"/>
                </a:ext>
              </a:extLst>
            </p:cNvPr>
            <p:cNvSpPr txBox="1"/>
            <p:nvPr/>
          </p:nvSpPr>
          <p:spPr>
            <a:xfrm>
              <a:off x="1699837" y="5803038"/>
              <a:ext cx="1226026" cy="400110"/>
            </a:xfrm>
            <a:prstGeom prst="rect">
              <a:avLst/>
            </a:prstGeom>
            <a:grpFill/>
          </p:spPr>
          <p:txBody>
            <a:bodyPr wrap="square">
              <a:spAutoFit/>
            </a:bodyPr>
            <a:lstStyle/>
            <a:p>
              <a:pPr algn="ctr"/>
              <a:r>
                <a:rPr lang="en-MY" sz="2000" dirty="0">
                  <a:solidFill>
                    <a:schemeClr val="bg1"/>
                  </a:solidFill>
                </a:rPr>
                <a:t>Skewed Binary Tree</a:t>
              </a:r>
            </a:p>
          </p:txBody>
        </p:sp>
      </p:grpSp>
      <p:sp>
        <p:nvSpPr>
          <p:cNvPr id="38" name="Rectangle: Rounded Corners 37">
            <a:extLst>
              <a:ext uri="{FF2B5EF4-FFF2-40B4-BE49-F238E27FC236}">
                <a16:creationId xmlns:a16="http://schemas.microsoft.com/office/drawing/2014/main" id="{009B04E9-2F6F-4FA6-89CA-E824E5DEC9D0}"/>
              </a:ext>
            </a:extLst>
          </p:cNvPr>
          <p:cNvSpPr/>
          <p:nvPr/>
        </p:nvSpPr>
        <p:spPr>
          <a:xfrm>
            <a:off x="4447517" y="12548400"/>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39" name="Rectangle: Rounded Corners 38">
            <a:extLst>
              <a:ext uri="{FF2B5EF4-FFF2-40B4-BE49-F238E27FC236}">
                <a16:creationId xmlns:a16="http://schemas.microsoft.com/office/drawing/2014/main" id="{5632A2E7-3938-4DF9-A687-28D04014359A}"/>
              </a:ext>
            </a:extLst>
          </p:cNvPr>
          <p:cNvSpPr/>
          <p:nvPr/>
        </p:nvSpPr>
        <p:spPr>
          <a:xfrm>
            <a:off x="4449952" y="17271234"/>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0" name="Rectangle: Rounded Corners 39">
            <a:extLst>
              <a:ext uri="{FF2B5EF4-FFF2-40B4-BE49-F238E27FC236}">
                <a16:creationId xmlns:a16="http://schemas.microsoft.com/office/drawing/2014/main" id="{92A8E508-9BC4-4030-9F9D-E06070E1230F}"/>
              </a:ext>
            </a:extLst>
          </p:cNvPr>
          <p:cNvSpPr/>
          <p:nvPr/>
        </p:nvSpPr>
        <p:spPr>
          <a:xfrm>
            <a:off x="4447517" y="8621979"/>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7" name="Rectangle: Rounded Corners 46">
            <a:extLst>
              <a:ext uri="{FF2B5EF4-FFF2-40B4-BE49-F238E27FC236}">
                <a16:creationId xmlns:a16="http://schemas.microsoft.com/office/drawing/2014/main" id="{EF8A7AB2-47AE-446B-927C-E20763580EB5}"/>
              </a:ext>
            </a:extLst>
          </p:cNvPr>
          <p:cNvSpPr/>
          <p:nvPr/>
        </p:nvSpPr>
        <p:spPr>
          <a:xfrm>
            <a:off x="5599173" y="542713"/>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42">
            <a:extLst>
              <a:ext uri="{FF2B5EF4-FFF2-40B4-BE49-F238E27FC236}">
                <a16:creationId xmlns:a16="http://schemas.microsoft.com/office/drawing/2014/main" id="{66B1B172-0B75-4DB3-9549-1209994A3257}"/>
              </a:ext>
            </a:extLst>
          </p:cNvPr>
          <p:cNvSpPr/>
          <p:nvPr/>
        </p:nvSpPr>
        <p:spPr>
          <a:xfrm>
            <a:off x="-543558"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Rounded Corners 47">
            <a:extLst>
              <a:ext uri="{FF2B5EF4-FFF2-40B4-BE49-F238E27FC236}">
                <a16:creationId xmlns:a16="http://schemas.microsoft.com/office/drawing/2014/main" id="{538F4F76-9815-4DC1-BEFA-1BC1C1A48C6B}"/>
              </a:ext>
            </a:extLst>
          </p:cNvPr>
          <p:cNvSpPr/>
          <p:nvPr/>
        </p:nvSpPr>
        <p:spPr>
          <a:xfrm>
            <a:off x="-1087831"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Rectangle: Rounded Corners 48">
            <a:extLst>
              <a:ext uri="{FF2B5EF4-FFF2-40B4-BE49-F238E27FC236}">
                <a16:creationId xmlns:a16="http://schemas.microsoft.com/office/drawing/2014/main" id="{F9A8CB86-7D28-474A-9A9A-FF22E8B275A7}"/>
              </a:ext>
            </a:extLst>
          </p:cNvPr>
          <p:cNvSpPr/>
          <p:nvPr/>
        </p:nvSpPr>
        <p:spPr>
          <a:xfrm>
            <a:off x="-1646055" y="600879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0" name="Graphic 49" descr="Home with solid fill">
            <a:extLst>
              <a:ext uri="{FF2B5EF4-FFF2-40B4-BE49-F238E27FC236}">
                <a16:creationId xmlns:a16="http://schemas.microsoft.com/office/drawing/2014/main" id="{4BA21E83-C78E-448C-8F7F-AB4108A67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616" y="6053701"/>
            <a:ext cx="320489" cy="320489"/>
          </a:xfrm>
          <a:prstGeom prst="rect">
            <a:avLst/>
          </a:prstGeom>
        </p:spPr>
      </p:pic>
      <p:pic>
        <p:nvPicPr>
          <p:cNvPr id="51" name="Graphic 50" descr="Caret Up with solid fill">
            <a:extLst>
              <a:ext uri="{FF2B5EF4-FFF2-40B4-BE49-F238E27FC236}">
                <a16:creationId xmlns:a16="http://schemas.microsoft.com/office/drawing/2014/main" id="{330B6D3A-247C-4325-8AAA-09906665DC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045" y="4676085"/>
            <a:ext cx="392341" cy="392341"/>
          </a:xfrm>
          <a:prstGeom prst="rect">
            <a:avLst/>
          </a:prstGeom>
        </p:spPr>
      </p:pic>
      <p:pic>
        <p:nvPicPr>
          <p:cNvPr id="54" name="Graphic 53" descr="Caret Up with solid fill">
            <a:extLst>
              <a:ext uri="{FF2B5EF4-FFF2-40B4-BE49-F238E27FC236}">
                <a16:creationId xmlns:a16="http://schemas.microsoft.com/office/drawing/2014/main" id="{C3C6DF5A-C3EF-4188-BDF2-A35587218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048318" y="5359905"/>
            <a:ext cx="392341" cy="392341"/>
          </a:xfrm>
          <a:prstGeom prst="rect">
            <a:avLst/>
          </a:prstGeom>
        </p:spPr>
      </p:pic>
      <p:grpSp>
        <p:nvGrpSpPr>
          <p:cNvPr id="2" name="Group 1">
            <a:extLst>
              <a:ext uri="{FF2B5EF4-FFF2-40B4-BE49-F238E27FC236}">
                <a16:creationId xmlns:a16="http://schemas.microsoft.com/office/drawing/2014/main" id="{F9C3E94E-31D6-D49E-DBF0-C89F16E7FD6D}"/>
              </a:ext>
            </a:extLst>
          </p:cNvPr>
          <p:cNvGrpSpPr/>
          <p:nvPr/>
        </p:nvGrpSpPr>
        <p:grpSpPr>
          <a:xfrm>
            <a:off x="809063" y="1631189"/>
            <a:ext cx="3387064" cy="1036527"/>
            <a:chOff x="4402468" y="726886"/>
            <a:chExt cx="3387064" cy="1036527"/>
          </a:xfrm>
        </p:grpSpPr>
        <p:sp>
          <p:nvSpPr>
            <p:cNvPr id="3" name="Rounded Rectangle">
              <a:extLst>
                <a:ext uri="{FF2B5EF4-FFF2-40B4-BE49-F238E27FC236}">
                  <a16:creationId xmlns:a16="http://schemas.microsoft.com/office/drawing/2014/main" id="{272C64D5-BCCC-79D5-515C-E83F3A3E7136}"/>
                </a:ext>
              </a:extLst>
            </p:cNvPr>
            <p:cNvSpPr/>
            <p:nvPr/>
          </p:nvSpPr>
          <p:spPr>
            <a:xfrm>
              <a:off x="4402468" y="726886"/>
              <a:ext cx="3387064" cy="1036527"/>
            </a:xfrm>
            <a:prstGeom prst="roundRect">
              <a:avLst>
                <a:gd name="adj" fmla="val 7760"/>
              </a:avLst>
            </a:prstGeom>
            <a:gradFill flip="none" rotWithShape="1">
              <a:gsLst>
                <a:gs pos="0">
                  <a:srgbClr val="CC07CD"/>
                </a:gs>
                <a:gs pos="50000">
                  <a:srgbClr val="C598EC"/>
                </a:gs>
                <a:gs pos="100000">
                  <a:schemeClr val="accent6">
                    <a:lumMod val="40000"/>
                    <a:lumOff val="60000"/>
                  </a:schemeClr>
                </a:gs>
              </a:gsLst>
              <a:lin ang="2700000" scaled="1"/>
              <a:tileRect/>
            </a:gradFill>
            <a:ln w="12700" cap="flat">
              <a:noFill/>
              <a:miter lim="400000"/>
            </a:ln>
            <a:effectLst>
              <a:outerShdw blurRad="321319" dist="38100" dir="2700000" algn="tl" rotWithShape="0">
                <a:prstClr val="black">
                  <a:alpha val="16336"/>
                </a:prstClr>
              </a:outerShdw>
            </a:effectLst>
          </p:spPr>
          <p:txBody>
            <a:bodyPr wrap="square" lIns="0" tIns="0" rIns="0" bIns="0" numCol="1" anchor="ctr">
              <a:noAutofit/>
            </a:bodyPr>
            <a:lstStyle/>
            <a:p>
              <a:endParaRPr sz="3200">
                <a:solidFill>
                  <a:srgbClr val="FFFFFF"/>
                </a:solidFill>
              </a:endParaRPr>
            </a:p>
          </p:txBody>
        </p:sp>
        <p:sp>
          <p:nvSpPr>
            <p:cNvPr id="5" name="First Hall">
              <a:extLst>
                <a:ext uri="{FF2B5EF4-FFF2-40B4-BE49-F238E27FC236}">
                  <a16:creationId xmlns:a16="http://schemas.microsoft.com/office/drawing/2014/main" id="{A1C565FC-577A-5DC1-A382-0709D23980D9}"/>
                </a:ext>
              </a:extLst>
            </p:cNvPr>
            <p:cNvSpPr txBox="1"/>
            <p:nvPr/>
          </p:nvSpPr>
          <p:spPr>
            <a:xfrm>
              <a:off x="4761462" y="998409"/>
              <a:ext cx="2669075" cy="461665"/>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lgn="ctr">
                <a:defRPr sz="2500" b="1">
                  <a:solidFill>
                    <a:schemeClr val="tx2"/>
                  </a:solidFill>
                  <a:latin typeface="Century Gothic" panose="020B0502020202020204" pitchFamily="34" charset="0"/>
                </a:defRPr>
              </a:lvl1pPr>
            </a:lstStyle>
            <a:p>
              <a:r>
                <a:rPr lang="en-US" sz="2400" i="0" u="none" strike="noStrike" dirty="0">
                  <a:solidFill>
                    <a:srgbClr val="000000"/>
                  </a:solidFill>
                  <a:effectLst/>
                </a:rPr>
                <a:t>Left skewed Tree</a:t>
              </a:r>
              <a:endParaRPr lang="en-US" sz="2400" dirty="0">
                <a:solidFill>
                  <a:schemeClr val="bg1"/>
                </a:solidFill>
                <a:sym typeface="Barlow Medium"/>
              </a:endParaRPr>
            </a:p>
          </p:txBody>
        </p:sp>
      </p:grpSp>
      <p:grpSp>
        <p:nvGrpSpPr>
          <p:cNvPr id="6" name="Group 5">
            <a:extLst>
              <a:ext uri="{FF2B5EF4-FFF2-40B4-BE49-F238E27FC236}">
                <a16:creationId xmlns:a16="http://schemas.microsoft.com/office/drawing/2014/main" id="{A95061A9-48C7-B2CE-FBDA-C5076DA09361}"/>
              </a:ext>
            </a:extLst>
          </p:cNvPr>
          <p:cNvGrpSpPr/>
          <p:nvPr/>
        </p:nvGrpSpPr>
        <p:grpSpPr>
          <a:xfrm>
            <a:off x="7672806" y="1631188"/>
            <a:ext cx="3387064" cy="1036527"/>
            <a:chOff x="4402468" y="726886"/>
            <a:chExt cx="3387064" cy="1036527"/>
          </a:xfrm>
        </p:grpSpPr>
        <p:sp>
          <p:nvSpPr>
            <p:cNvPr id="7" name="Rounded Rectangle">
              <a:extLst>
                <a:ext uri="{FF2B5EF4-FFF2-40B4-BE49-F238E27FC236}">
                  <a16:creationId xmlns:a16="http://schemas.microsoft.com/office/drawing/2014/main" id="{71C50810-802D-F6E7-040E-77506826AE61}"/>
                </a:ext>
              </a:extLst>
            </p:cNvPr>
            <p:cNvSpPr/>
            <p:nvPr/>
          </p:nvSpPr>
          <p:spPr>
            <a:xfrm>
              <a:off x="4402468" y="726886"/>
              <a:ext cx="3387064" cy="1036527"/>
            </a:xfrm>
            <a:prstGeom prst="roundRect">
              <a:avLst>
                <a:gd name="adj" fmla="val 7760"/>
              </a:avLst>
            </a:prstGeom>
            <a:gradFill flip="none" rotWithShape="1">
              <a:gsLst>
                <a:gs pos="50000">
                  <a:srgbClr val="C598EC"/>
                </a:gs>
                <a:gs pos="0">
                  <a:srgbClr val="CC07CD"/>
                </a:gs>
                <a:gs pos="100000">
                  <a:schemeClr val="accent6">
                    <a:lumMod val="40000"/>
                    <a:lumOff val="60000"/>
                  </a:schemeClr>
                </a:gs>
              </a:gsLst>
              <a:lin ang="2700000" scaled="1"/>
              <a:tileRect/>
            </a:gradFill>
            <a:ln w="12700" cap="flat">
              <a:noFill/>
              <a:miter lim="400000"/>
            </a:ln>
            <a:effectLst>
              <a:outerShdw blurRad="321319" dist="38100" dir="2700000" algn="tl" rotWithShape="0">
                <a:prstClr val="black">
                  <a:alpha val="16336"/>
                </a:prstClr>
              </a:outerShdw>
            </a:effectLst>
          </p:spPr>
          <p:txBody>
            <a:bodyPr wrap="square" lIns="0" tIns="0" rIns="0" bIns="0" numCol="1" anchor="ctr">
              <a:noAutofit/>
            </a:bodyPr>
            <a:lstStyle/>
            <a:p>
              <a:endParaRPr sz="3200">
                <a:solidFill>
                  <a:srgbClr val="FFFFFF"/>
                </a:solidFill>
              </a:endParaRPr>
            </a:p>
          </p:txBody>
        </p:sp>
        <p:sp>
          <p:nvSpPr>
            <p:cNvPr id="8" name="First Hall">
              <a:extLst>
                <a:ext uri="{FF2B5EF4-FFF2-40B4-BE49-F238E27FC236}">
                  <a16:creationId xmlns:a16="http://schemas.microsoft.com/office/drawing/2014/main" id="{45C2D50D-ED45-A613-E10F-AA2D0C1BCF8A}"/>
                </a:ext>
              </a:extLst>
            </p:cNvPr>
            <p:cNvSpPr txBox="1"/>
            <p:nvPr/>
          </p:nvSpPr>
          <p:spPr>
            <a:xfrm>
              <a:off x="4402468" y="973542"/>
              <a:ext cx="3387064" cy="461665"/>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lgn="ctr">
                <a:defRPr sz="2500" b="1">
                  <a:solidFill>
                    <a:schemeClr val="tx2"/>
                  </a:solidFill>
                  <a:latin typeface="Century Gothic" panose="020B0502020202020204" pitchFamily="34" charset="0"/>
                </a:defRPr>
              </a:lvl1pPr>
            </a:lstStyle>
            <a:p>
              <a:r>
                <a:rPr lang="en-US" sz="2400" i="0" u="none" strike="noStrike" dirty="0">
                  <a:solidFill>
                    <a:srgbClr val="000000"/>
                  </a:solidFill>
                  <a:effectLst/>
                </a:rPr>
                <a:t>Right Skewed Tree</a:t>
              </a:r>
              <a:endParaRPr lang="en-US" sz="2400" dirty="0">
                <a:solidFill>
                  <a:schemeClr val="bg1"/>
                </a:solidFill>
                <a:sym typeface="Barlow Medium"/>
              </a:endParaRPr>
            </a:p>
          </p:txBody>
        </p:sp>
      </p:grpSp>
      <p:grpSp>
        <p:nvGrpSpPr>
          <p:cNvPr id="42" name="Group 41">
            <a:extLst>
              <a:ext uri="{FF2B5EF4-FFF2-40B4-BE49-F238E27FC236}">
                <a16:creationId xmlns:a16="http://schemas.microsoft.com/office/drawing/2014/main" id="{01E7CAB9-3630-470D-4CC0-94613E9A04F9}"/>
              </a:ext>
            </a:extLst>
          </p:cNvPr>
          <p:cNvGrpSpPr/>
          <p:nvPr/>
        </p:nvGrpSpPr>
        <p:grpSpPr>
          <a:xfrm>
            <a:off x="591141" y="3181186"/>
            <a:ext cx="2072545" cy="2360790"/>
            <a:chOff x="591141" y="3181186"/>
            <a:chExt cx="2072545" cy="2360790"/>
          </a:xfrm>
        </p:grpSpPr>
        <p:cxnSp>
          <p:nvCxnSpPr>
            <p:cNvPr id="23" name="Straight Connector 22">
              <a:extLst>
                <a:ext uri="{FF2B5EF4-FFF2-40B4-BE49-F238E27FC236}">
                  <a16:creationId xmlns:a16="http://schemas.microsoft.com/office/drawing/2014/main" id="{C1DEB287-09B8-EAC9-37FB-BFE285F0F161}"/>
                </a:ext>
              </a:extLst>
            </p:cNvPr>
            <p:cNvCxnSpPr>
              <a:cxnSpLocks/>
              <a:stCxn id="19" idx="3"/>
              <a:endCxn id="22" idx="7"/>
            </p:cNvCxnSpPr>
            <p:nvPr/>
          </p:nvCxnSpPr>
          <p:spPr>
            <a:xfrm flipH="1">
              <a:off x="1027611" y="3559084"/>
              <a:ext cx="1199605" cy="1604994"/>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6A0BA22-DD5E-B9AD-05C9-8B6F97FD7C0A}"/>
                </a:ext>
              </a:extLst>
            </p:cNvPr>
            <p:cNvSpPr/>
            <p:nvPr/>
          </p:nvSpPr>
          <p:spPr>
            <a:xfrm>
              <a:off x="2152330" y="3181186"/>
              <a:ext cx="511356" cy="442735"/>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endParaRPr lang="en-NP" sz="1400" b="1" spc="300" dirty="0">
                <a:solidFill>
                  <a:schemeClr val="bg1"/>
                </a:solidFill>
                <a:latin typeface="Montserrat ExtraBold" pitchFamily="2" charset="77"/>
              </a:endParaRPr>
            </a:p>
          </p:txBody>
        </p:sp>
        <p:sp>
          <p:nvSpPr>
            <p:cNvPr id="21" name="Oval 20">
              <a:extLst>
                <a:ext uri="{FF2B5EF4-FFF2-40B4-BE49-F238E27FC236}">
                  <a16:creationId xmlns:a16="http://schemas.microsoft.com/office/drawing/2014/main" id="{6C9ED1B3-B447-EBE5-481F-84D8A3A3A646}"/>
                </a:ext>
              </a:extLst>
            </p:cNvPr>
            <p:cNvSpPr/>
            <p:nvPr/>
          </p:nvSpPr>
          <p:spPr>
            <a:xfrm>
              <a:off x="1167309" y="4454717"/>
              <a:ext cx="511356" cy="442735"/>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endParaRPr lang="en-NP" sz="1400" b="1" spc="300" dirty="0">
                <a:solidFill>
                  <a:schemeClr val="bg1"/>
                </a:solidFill>
                <a:latin typeface="Montserrat ExtraBold" pitchFamily="2" charset="77"/>
              </a:endParaRPr>
            </a:p>
          </p:txBody>
        </p:sp>
        <p:sp>
          <p:nvSpPr>
            <p:cNvPr id="20" name="Oval 19">
              <a:extLst>
                <a:ext uri="{FF2B5EF4-FFF2-40B4-BE49-F238E27FC236}">
                  <a16:creationId xmlns:a16="http://schemas.microsoft.com/office/drawing/2014/main" id="{4E8AF827-8F86-EE1A-580D-46AE1684A29F}"/>
                </a:ext>
              </a:extLst>
            </p:cNvPr>
            <p:cNvSpPr/>
            <p:nvPr/>
          </p:nvSpPr>
          <p:spPr>
            <a:xfrm>
              <a:off x="1640974" y="3736243"/>
              <a:ext cx="511356" cy="442735"/>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endParaRPr lang="en-NP" sz="1400" b="1" spc="300" dirty="0">
                <a:solidFill>
                  <a:schemeClr val="bg1"/>
                </a:solidFill>
                <a:latin typeface="Montserrat ExtraBold" pitchFamily="2" charset="77"/>
              </a:endParaRPr>
            </a:p>
          </p:txBody>
        </p:sp>
        <p:sp>
          <p:nvSpPr>
            <p:cNvPr id="22" name="Oval 21">
              <a:extLst>
                <a:ext uri="{FF2B5EF4-FFF2-40B4-BE49-F238E27FC236}">
                  <a16:creationId xmlns:a16="http://schemas.microsoft.com/office/drawing/2014/main" id="{D0727FB1-6F47-53D0-A962-A977D8282D46}"/>
                </a:ext>
              </a:extLst>
            </p:cNvPr>
            <p:cNvSpPr/>
            <p:nvPr/>
          </p:nvSpPr>
          <p:spPr>
            <a:xfrm>
              <a:off x="591141" y="5099241"/>
              <a:ext cx="511356" cy="442735"/>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endParaRPr lang="en-NP" sz="1400" b="1" spc="300" dirty="0">
                <a:solidFill>
                  <a:schemeClr val="bg1"/>
                </a:solidFill>
                <a:latin typeface="Montserrat ExtraBold" pitchFamily="2" charset="77"/>
              </a:endParaRPr>
            </a:p>
          </p:txBody>
        </p:sp>
      </p:grpSp>
      <p:grpSp>
        <p:nvGrpSpPr>
          <p:cNvPr id="55" name="Group 54">
            <a:extLst>
              <a:ext uri="{FF2B5EF4-FFF2-40B4-BE49-F238E27FC236}">
                <a16:creationId xmlns:a16="http://schemas.microsoft.com/office/drawing/2014/main" id="{B6F3D8F5-00BC-367E-B5A7-509FF550CC4A}"/>
              </a:ext>
            </a:extLst>
          </p:cNvPr>
          <p:cNvGrpSpPr/>
          <p:nvPr/>
        </p:nvGrpSpPr>
        <p:grpSpPr>
          <a:xfrm flipH="1">
            <a:off x="8610877" y="3057724"/>
            <a:ext cx="2065802" cy="2360790"/>
            <a:chOff x="591141" y="3181186"/>
            <a:chExt cx="2072545" cy="2360790"/>
          </a:xfrm>
        </p:grpSpPr>
        <p:cxnSp>
          <p:nvCxnSpPr>
            <p:cNvPr id="56" name="Straight Connector 55">
              <a:extLst>
                <a:ext uri="{FF2B5EF4-FFF2-40B4-BE49-F238E27FC236}">
                  <a16:creationId xmlns:a16="http://schemas.microsoft.com/office/drawing/2014/main" id="{A4CA79B2-250E-0886-5269-73315966A72D}"/>
                </a:ext>
              </a:extLst>
            </p:cNvPr>
            <p:cNvCxnSpPr>
              <a:cxnSpLocks/>
              <a:stCxn id="57" idx="3"/>
              <a:endCxn id="60" idx="7"/>
            </p:cNvCxnSpPr>
            <p:nvPr/>
          </p:nvCxnSpPr>
          <p:spPr>
            <a:xfrm flipH="1">
              <a:off x="1027611" y="3559084"/>
              <a:ext cx="1199605" cy="1604994"/>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8EC41E59-6D84-80C0-09CC-E61B63BF5CB6}"/>
                </a:ext>
              </a:extLst>
            </p:cNvPr>
            <p:cNvSpPr/>
            <p:nvPr/>
          </p:nvSpPr>
          <p:spPr>
            <a:xfrm>
              <a:off x="2152330" y="3181186"/>
              <a:ext cx="511356" cy="442735"/>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endParaRPr lang="en-NP" sz="1400" b="1" spc="300" dirty="0">
                <a:solidFill>
                  <a:schemeClr val="bg1"/>
                </a:solidFill>
                <a:latin typeface="Montserrat ExtraBold" pitchFamily="2" charset="77"/>
              </a:endParaRPr>
            </a:p>
          </p:txBody>
        </p:sp>
        <p:sp>
          <p:nvSpPr>
            <p:cNvPr id="58" name="Oval 57">
              <a:extLst>
                <a:ext uri="{FF2B5EF4-FFF2-40B4-BE49-F238E27FC236}">
                  <a16:creationId xmlns:a16="http://schemas.microsoft.com/office/drawing/2014/main" id="{92A55F27-6128-E377-56F7-38E70959E205}"/>
                </a:ext>
              </a:extLst>
            </p:cNvPr>
            <p:cNvSpPr/>
            <p:nvPr/>
          </p:nvSpPr>
          <p:spPr>
            <a:xfrm>
              <a:off x="1167309" y="4454717"/>
              <a:ext cx="511356" cy="442735"/>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endParaRPr lang="en-NP" sz="1400" b="1" spc="300" dirty="0">
                <a:solidFill>
                  <a:schemeClr val="bg1"/>
                </a:solidFill>
                <a:latin typeface="Montserrat ExtraBold" pitchFamily="2" charset="77"/>
              </a:endParaRPr>
            </a:p>
          </p:txBody>
        </p:sp>
        <p:sp>
          <p:nvSpPr>
            <p:cNvPr id="59" name="Oval 58">
              <a:extLst>
                <a:ext uri="{FF2B5EF4-FFF2-40B4-BE49-F238E27FC236}">
                  <a16:creationId xmlns:a16="http://schemas.microsoft.com/office/drawing/2014/main" id="{01039DA7-5C49-C4F4-714A-599EA2F7C16F}"/>
                </a:ext>
              </a:extLst>
            </p:cNvPr>
            <p:cNvSpPr/>
            <p:nvPr/>
          </p:nvSpPr>
          <p:spPr>
            <a:xfrm>
              <a:off x="1640974" y="3736243"/>
              <a:ext cx="511356" cy="442735"/>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endParaRPr lang="en-NP" sz="1400" b="1" spc="300" dirty="0">
                <a:solidFill>
                  <a:schemeClr val="bg1"/>
                </a:solidFill>
                <a:latin typeface="Montserrat ExtraBold" pitchFamily="2" charset="77"/>
              </a:endParaRPr>
            </a:p>
          </p:txBody>
        </p:sp>
        <p:sp>
          <p:nvSpPr>
            <p:cNvPr id="60" name="Oval 59">
              <a:extLst>
                <a:ext uri="{FF2B5EF4-FFF2-40B4-BE49-F238E27FC236}">
                  <a16:creationId xmlns:a16="http://schemas.microsoft.com/office/drawing/2014/main" id="{86EFDA0A-A89E-991C-4F6E-F36D7CC94067}"/>
                </a:ext>
              </a:extLst>
            </p:cNvPr>
            <p:cNvSpPr/>
            <p:nvPr/>
          </p:nvSpPr>
          <p:spPr>
            <a:xfrm>
              <a:off x="591141" y="5099241"/>
              <a:ext cx="511356" cy="442735"/>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endParaRPr lang="en-NP" sz="1400" b="1" spc="300" dirty="0">
                <a:solidFill>
                  <a:schemeClr val="bg1"/>
                </a:solidFill>
                <a:latin typeface="Montserrat ExtraBold" pitchFamily="2" charset="77"/>
              </a:endParaRPr>
            </a:p>
          </p:txBody>
        </p:sp>
      </p:grpSp>
    </p:spTree>
    <p:extLst>
      <p:ext uri="{BB962C8B-B14F-4D97-AF65-F5344CB8AC3E}">
        <p14:creationId xmlns:p14="http://schemas.microsoft.com/office/powerpoint/2010/main" val="2500942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1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childTnLst>
                          </p:cTn>
                        </p:par>
                        <p:par>
                          <p:cTn id="13" fill="hold">
                            <p:stCondLst>
                              <p:cond delay="1100"/>
                            </p:stCondLst>
                            <p:childTnLst>
                              <p:par>
                                <p:cTn id="14" presetID="2" presetClass="entr" presetSubtype="4" accel="50000" decel="5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ppt_x"/>
                                          </p:val>
                                        </p:tav>
                                        <p:tav tm="100000">
                                          <p:val>
                                            <p:strVal val="#ppt_x"/>
                                          </p:val>
                                        </p:tav>
                                      </p:tavLst>
                                    </p:anim>
                                    <p:anim calcmode="lin" valueType="num">
                                      <p:cBhvr additive="base">
                                        <p:cTn id="17" dur="1000" fill="hold"/>
                                        <p:tgtEl>
                                          <p:spTgt spid="29"/>
                                        </p:tgtEl>
                                        <p:attrNameLst>
                                          <p:attrName>ppt_y</p:attrName>
                                        </p:attrNameLst>
                                      </p:cBhvr>
                                      <p:tavLst>
                                        <p:tav tm="0">
                                          <p:val>
                                            <p:strVal val="1+#ppt_h/2"/>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par>
                          <p:cTn id="24" fill="hold">
                            <p:stCondLst>
                              <p:cond delay="2100"/>
                            </p:stCondLst>
                            <p:childTnLst>
                              <p:par>
                                <p:cTn id="25" presetID="1"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210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3FBB4229-7134-4A48-B753-190C81AA70C5}"/>
              </a:ext>
            </a:extLst>
          </p:cNvPr>
          <p:cNvSpPr/>
          <p:nvPr/>
        </p:nvSpPr>
        <p:spPr>
          <a:xfrm>
            <a:off x="-1359355" y="1669437"/>
            <a:ext cx="5410200" cy="5410200"/>
          </a:xfrm>
          <a:prstGeom prst="ellipse">
            <a:avLst/>
          </a:prstGeom>
          <a:solidFill>
            <a:schemeClr val="accent1">
              <a:lumMod val="40000"/>
              <a:lumOff val="60000"/>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5F15660E-4008-8AE7-A1CF-97FFA9DF269F}"/>
              </a:ext>
            </a:extLst>
          </p:cNvPr>
          <p:cNvGrpSpPr/>
          <p:nvPr/>
        </p:nvGrpSpPr>
        <p:grpSpPr>
          <a:xfrm>
            <a:off x="2584249" y="2360638"/>
            <a:ext cx="4631018" cy="3875338"/>
            <a:chOff x="2756858" y="1749502"/>
            <a:chExt cx="5247735" cy="3885707"/>
          </a:xfrm>
        </p:grpSpPr>
        <p:grpSp>
          <p:nvGrpSpPr>
            <p:cNvPr id="115" name="Group 114">
              <a:extLst>
                <a:ext uri="{FF2B5EF4-FFF2-40B4-BE49-F238E27FC236}">
                  <a16:creationId xmlns:a16="http://schemas.microsoft.com/office/drawing/2014/main" id="{00E345AE-6205-97B8-FCB2-2A6E2B8610D0}"/>
                </a:ext>
              </a:extLst>
            </p:cNvPr>
            <p:cNvGrpSpPr/>
            <p:nvPr/>
          </p:nvGrpSpPr>
          <p:grpSpPr>
            <a:xfrm>
              <a:off x="4192797" y="1749502"/>
              <a:ext cx="2516037" cy="2191692"/>
              <a:chOff x="3064174" y="1598542"/>
              <a:chExt cx="3716546" cy="3061520"/>
            </a:xfrm>
          </p:grpSpPr>
          <p:sp>
            <p:nvSpPr>
              <p:cNvPr id="138" name="Oval 137">
                <a:extLst>
                  <a:ext uri="{FF2B5EF4-FFF2-40B4-BE49-F238E27FC236}">
                    <a16:creationId xmlns:a16="http://schemas.microsoft.com/office/drawing/2014/main" id="{48DCCB35-1D99-A2DC-A1C5-B17DE6975107}"/>
                  </a:ext>
                </a:extLst>
              </p:cNvPr>
              <p:cNvSpPr/>
              <p:nvPr/>
            </p:nvSpPr>
            <p:spPr>
              <a:xfrm>
                <a:off x="4580282" y="1598542"/>
                <a:ext cx="662607" cy="588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cxnSp>
            <p:nvCxnSpPr>
              <p:cNvPr id="139" name="Straight Arrow Connector 138">
                <a:extLst>
                  <a:ext uri="{FF2B5EF4-FFF2-40B4-BE49-F238E27FC236}">
                    <a16:creationId xmlns:a16="http://schemas.microsoft.com/office/drawing/2014/main" id="{955BB647-7CD6-5F4B-DCCC-4CCADA78C05A}"/>
                  </a:ext>
                </a:extLst>
              </p:cNvPr>
              <p:cNvCxnSpPr/>
              <p:nvPr/>
            </p:nvCxnSpPr>
            <p:spPr>
              <a:xfrm flipH="1">
                <a:off x="4211294" y="2145609"/>
                <a:ext cx="559903" cy="4671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D58FB355-F943-55ED-E287-F33E10E4EF7B}"/>
                  </a:ext>
                </a:extLst>
              </p:cNvPr>
              <p:cNvCxnSpPr>
                <a:cxnSpLocks/>
              </p:cNvCxnSpPr>
              <p:nvPr/>
            </p:nvCxnSpPr>
            <p:spPr>
              <a:xfrm>
                <a:off x="5094219" y="2137326"/>
                <a:ext cx="583094" cy="42572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5D6DD53A-A2F2-362A-218E-BB9CFA00993A}"/>
                  </a:ext>
                </a:extLst>
              </p:cNvPr>
              <p:cNvSpPr/>
              <p:nvPr/>
            </p:nvSpPr>
            <p:spPr>
              <a:xfrm>
                <a:off x="3884543" y="2592455"/>
                <a:ext cx="662608" cy="588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B</a:t>
                </a:r>
              </a:p>
            </p:txBody>
          </p:sp>
          <p:sp>
            <p:nvSpPr>
              <p:cNvPr id="142" name="Oval 141">
                <a:extLst>
                  <a:ext uri="{FF2B5EF4-FFF2-40B4-BE49-F238E27FC236}">
                    <a16:creationId xmlns:a16="http://schemas.microsoft.com/office/drawing/2014/main" id="{47C7A61D-EA74-53F3-5BA2-BC70DCFE1D4A}"/>
                  </a:ext>
                </a:extLst>
              </p:cNvPr>
              <p:cNvSpPr/>
              <p:nvPr/>
            </p:nvSpPr>
            <p:spPr>
              <a:xfrm>
                <a:off x="5433391" y="2559325"/>
                <a:ext cx="662608" cy="588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a:t>
                </a:r>
              </a:p>
            </p:txBody>
          </p:sp>
          <p:cxnSp>
            <p:nvCxnSpPr>
              <p:cNvPr id="143" name="Straight Arrow Connector 142">
                <a:extLst>
                  <a:ext uri="{FF2B5EF4-FFF2-40B4-BE49-F238E27FC236}">
                    <a16:creationId xmlns:a16="http://schemas.microsoft.com/office/drawing/2014/main" id="{64172415-AD56-6926-295E-B14E177BEF11}"/>
                  </a:ext>
                </a:extLst>
              </p:cNvPr>
              <p:cNvCxnSpPr/>
              <p:nvPr/>
            </p:nvCxnSpPr>
            <p:spPr>
              <a:xfrm>
                <a:off x="5999563" y="3060486"/>
                <a:ext cx="352746" cy="80547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A681970-E3D7-44C3-3E62-D2846C4A68C6}"/>
                  </a:ext>
                </a:extLst>
              </p:cNvPr>
              <p:cNvCxnSpPr>
                <a:cxnSpLocks/>
              </p:cNvCxnSpPr>
              <p:nvPr/>
            </p:nvCxnSpPr>
            <p:spPr>
              <a:xfrm flipH="1">
                <a:off x="5394805" y="3045485"/>
                <a:ext cx="132179" cy="91392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DBABD6B1-C0A6-0221-0B2A-AE433E90235C}"/>
                  </a:ext>
                </a:extLst>
              </p:cNvPr>
              <p:cNvCxnSpPr/>
              <p:nvPr/>
            </p:nvCxnSpPr>
            <p:spPr>
              <a:xfrm>
                <a:off x="4369490" y="3093968"/>
                <a:ext cx="177248" cy="8564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D8CB79D9-2E49-F14C-2FF1-021442A0FA54}"/>
                  </a:ext>
                </a:extLst>
              </p:cNvPr>
              <p:cNvCxnSpPr>
                <a:cxnSpLocks/>
              </p:cNvCxnSpPr>
              <p:nvPr/>
            </p:nvCxnSpPr>
            <p:spPr>
              <a:xfrm flipH="1">
                <a:off x="3492776" y="3067049"/>
                <a:ext cx="468795" cy="79016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F80C9F7C-8ED0-8B5C-68A2-1B68EEA335BB}"/>
                  </a:ext>
                </a:extLst>
              </p:cNvPr>
              <p:cNvSpPr/>
              <p:nvPr/>
            </p:nvSpPr>
            <p:spPr>
              <a:xfrm>
                <a:off x="3064174" y="3856726"/>
                <a:ext cx="733245" cy="690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148" name="Oval 147">
                <a:extLst>
                  <a:ext uri="{FF2B5EF4-FFF2-40B4-BE49-F238E27FC236}">
                    <a16:creationId xmlns:a16="http://schemas.microsoft.com/office/drawing/2014/main" id="{115BE2AC-551F-8B13-01B6-28C7A0013085}"/>
                  </a:ext>
                </a:extLst>
              </p:cNvPr>
              <p:cNvSpPr/>
              <p:nvPr/>
            </p:nvSpPr>
            <p:spPr>
              <a:xfrm>
                <a:off x="4199984" y="3969948"/>
                <a:ext cx="733248" cy="69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E</a:t>
                </a:r>
                <a:endParaRPr lang="en-US" dirty="0"/>
              </a:p>
            </p:txBody>
          </p:sp>
          <p:sp>
            <p:nvSpPr>
              <p:cNvPr id="149" name="Oval 148">
                <a:extLst>
                  <a:ext uri="{FF2B5EF4-FFF2-40B4-BE49-F238E27FC236}">
                    <a16:creationId xmlns:a16="http://schemas.microsoft.com/office/drawing/2014/main" id="{E5A675AB-9EC0-82C3-C0CA-D1E23BF9A9FE}"/>
                  </a:ext>
                </a:extLst>
              </p:cNvPr>
              <p:cNvSpPr/>
              <p:nvPr/>
            </p:nvSpPr>
            <p:spPr>
              <a:xfrm>
                <a:off x="5019494" y="3969947"/>
                <a:ext cx="733245" cy="690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150" name="Oval 149">
                <a:extLst>
                  <a:ext uri="{FF2B5EF4-FFF2-40B4-BE49-F238E27FC236}">
                    <a16:creationId xmlns:a16="http://schemas.microsoft.com/office/drawing/2014/main" id="{B8924998-704F-2FD5-A8F8-2953F3E670A4}"/>
                  </a:ext>
                </a:extLst>
              </p:cNvPr>
              <p:cNvSpPr/>
              <p:nvPr/>
            </p:nvSpPr>
            <p:spPr>
              <a:xfrm>
                <a:off x="6047475" y="3890871"/>
                <a:ext cx="733245" cy="690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G</a:t>
                </a:r>
                <a:endParaRPr lang="en-US"/>
              </a:p>
            </p:txBody>
          </p:sp>
        </p:grpSp>
        <p:sp>
          <p:nvSpPr>
            <p:cNvPr id="116" name="TextBox 115">
              <a:extLst>
                <a:ext uri="{FF2B5EF4-FFF2-40B4-BE49-F238E27FC236}">
                  <a16:creationId xmlns:a16="http://schemas.microsoft.com/office/drawing/2014/main" id="{E4BDB60E-2E4F-9537-AF87-700080B55656}"/>
                </a:ext>
              </a:extLst>
            </p:cNvPr>
            <p:cNvSpPr txBox="1"/>
            <p:nvPr/>
          </p:nvSpPr>
          <p:spPr>
            <a:xfrm>
              <a:off x="2758656" y="4052617"/>
              <a:ext cx="132810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cs typeface="Calibri"/>
                </a:rPr>
                <a:t>Left to right</a:t>
              </a:r>
            </a:p>
          </p:txBody>
        </p:sp>
        <p:grpSp>
          <p:nvGrpSpPr>
            <p:cNvPr id="117" name="Group 116">
              <a:extLst>
                <a:ext uri="{FF2B5EF4-FFF2-40B4-BE49-F238E27FC236}">
                  <a16:creationId xmlns:a16="http://schemas.microsoft.com/office/drawing/2014/main" id="{A8C0FF80-FB41-2CF6-DB6E-AEB3243F30D0}"/>
                </a:ext>
              </a:extLst>
            </p:cNvPr>
            <p:cNvGrpSpPr/>
            <p:nvPr/>
          </p:nvGrpSpPr>
          <p:grpSpPr>
            <a:xfrm>
              <a:off x="2756858" y="4309793"/>
              <a:ext cx="5247735" cy="1325416"/>
              <a:chOff x="2785613" y="4309793"/>
              <a:chExt cx="5247735" cy="1325416"/>
            </a:xfrm>
          </p:grpSpPr>
          <p:grpSp>
            <p:nvGrpSpPr>
              <p:cNvPr id="118" name="Group 117">
                <a:extLst>
                  <a:ext uri="{FF2B5EF4-FFF2-40B4-BE49-F238E27FC236}">
                    <a16:creationId xmlns:a16="http://schemas.microsoft.com/office/drawing/2014/main" id="{B4FA24A3-8967-E5F7-80A3-EC9C379158AF}"/>
                  </a:ext>
                </a:extLst>
              </p:cNvPr>
              <p:cNvGrpSpPr/>
              <p:nvPr/>
            </p:nvGrpSpPr>
            <p:grpSpPr>
              <a:xfrm>
                <a:off x="2819759" y="4420318"/>
                <a:ext cx="5017698" cy="734685"/>
                <a:chOff x="1662382" y="4456261"/>
                <a:chExt cx="5017698" cy="734685"/>
              </a:xfrm>
            </p:grpSpPr>
            <p:grpSp>
              <p:nvGrpSpPr>
                <p:cNvPr id="121" name="Group 120">
                  <a:extLst>
                    <a:ext uri="{FF2B5EF4-FFF2-40B4-BE49-F238E27FC236}">
                      <a16:creationId xmlns:a16="http://schemas.microsoft.com/office/drawing/2014/main" id="{400E1E97-EA63-A522-68E2-C18E71BB3192}"/>
                    </a:ext>
                  </a:extLst>
                </p:cNvPr>
                <p:cNvGrpSpPr/>
                <p:nvPr/>
              </p:nvGrpSpPr>
              <p:grpSpPr>
                <a:xfrm>
                  <a:off x="1662382" y="4456261"/>
                  <a:ext cx="5017698" cy="734685"/>
                  <a:chOff x="1662382" y="4456261"/>
                  <a:chExt cx="5017698" cy="734685"/>
                </a:xfrm>
              </p:grpSpPr>
              <p:sp>
                <p:nvSpPr>
                  <p:cNvPr id="130" name="Rectangle 129">
                    <a:extLst>
                      <a:ext uri="{FF2B5EF4-FFF2-40B4-BE49-F238E27FC236}">
                        <a16:creationId xmlns:a16="http://schemas.microsoft.com/office/drawing/2014/main" id="{D349CC36-2A6C-039A-AA22-79F077873B5A}"/>
                      </a:ext>
                    </a:extLst>
                  </p:cNvPr>
                  <p:cNvSpPr/>
                  <p:nvPr/>
                </p:nvSpPr>
                <p:spPr>
                  <a:xfrm>
                    <a:off x="1662382" y="4483938"/>
                    <a:ext cx="5017698" cy="70449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1" name="Straight Arrow Connector 130">
                    <a:extLst>
                      <a:ext uri="{FF2B5EF4-FFF2-40B4-BE49-F238E27FC236}">
                        <a16:creationId xmlns:a16="http://schemas.microsoft.com/office/drawing/2014/main" id="{23F49A25-9E6C-C347-3F6F-E196B28359C4}"/>
                      </a:ext>
                    </a:extLst>
                  </p:cNvPr>
                  <p:cNvCxnSpPr/>
                  <p:nvPr/>
                </p:nvCxnSpPr>
                <p:spPr>
                  <a:xfrm flipH="1">
                    <a:off x="2265153" y="4485017"/>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74E483F-AC6F-F6BE-1517-1AF2AEEC0BDE}"/>
                      </a:ext>
                    </a:extLst>
                  </p:cNvPr>
                  <p:cNvCxnSpPr>
                    <a:cxnSpLocks/>
                  </p:cNvCxnSpPr>
                  <p:nvPr/>
                </p:nvCxnSpPr>
                <p:spPr>
                  <a:xfrm flipH="1">
                    <a:off x="2904945" y="4492205"/>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1ECF728-EE92-AAAE-FAEC-D7B6C5124047}"/>
                      </a:ext>
                    </a:extLst>
                  </p:cNvPr>
                  <p:cNvCxnSpPr>
                    <a:cxnSpLocks/>
                  </p:cNvCxnSpPr>
                  <p:nvPr/>
                </p:nvCxnSpPr>
                <p:spPr>
                  <a:xfrm flipH="1">
                    <a:off x="3515983" y="4492206"/>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6973979-F876-2CF2-6DB1-CAFB1ADBC4DB}"/>
                      </a:ext>
                    </a:extLst>
                  </p:cNvPr>
                  <p:cNvCxnSpPr>
                    <a:cxnSpLocks/>
                  </p:cNvCxnSpPr>
                  <p:nvPr/>
                </p:nvCxnSpPr>
                <p:spPr>
                  <a:xfrm flipH="1">
                    <a:off x="4155775" y="4456262"/>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2DF6E965-277B-E241-2CF5-AA846CBB8840}"/>
                      </a:ext>
                    </a:extLst>
                  </p:cNvPr>
                  <p:cNvCxnSpPr>
                    <a:cxnSpLocks/>
                  </p:cNvCxnSpPr>
                  <p:nvPr/>
                </p:nvCxnSpPr>
                <p:spPr>
                  <a:xfrm flipH="1">
                    <a:off x="4817134" y="4485017"/>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3BEC6288-5B5B-33C7-44EE-95E6D977A552}"/>
                      </a:ext>
                    </a:extLst>
                  </p:cNvPr>
                  <p:cNvCxnSpPr>
                    <a:cxnSpLocks/>
                  </p:cNvCxnSpPr>
                  <p:nvPr/>
                </p:nvCxnSpPr>
                <p:spPr>
                  <a:xfrm flipH="1">
                    <a:off x="5413794" y="4456261"/>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83B5F20A-BE0F-955D-2C5C-F213FFE44ED0}"/>
                      </a:ext>
                    </a:extLst>
                  </p:cNvPr>
                  <p:cNvCxnSpPr>
                    <a:cxnSpLocks/>
                  </p:cNvCxnSpPr>
                  <p:nvPr/>
                </p:nvCxnSpPr>
                <p:spPr>
                  <a:xfrm flipH="1">
                    <a:off x="6046398" y="4485016"/>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A4CA324-EEA7-AFF5-B73B-C61EFCE59D02}"/>
                    </a:ext>
                  </a:extLst>
                </p:cNvPr>
                <p:cNvSpPr txBox="1"/>
                <p:nvPr/>
              </p:nvSpPr>
              <p:spPr>
                <a:xfrm>
                  <a:off x="1849287" y="4685221"/>
                  <a:ext cx="1887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a:t>
                  </a:r>
                  <a:endParaRPr lang="en-US"/>
                </a:p>
              </p:txBody>
            </p:sp>
            <p:sp>
              <p:nvSpPr>
                <p:cNvPr id="123" name="TextBox 122">
                  <a:extLst>
                    <a:ext uri="{FF2B5EF4-FFF2-40B4-BE49-F238E27FC236}">
                      <a16:creationId xmlns:a16="http://schemas.microsoft.com/office/drawing/2014/main" id="{CCED9D36-0205-9BE1-5E36-36B052AB6481}"/>
                    </a:ext>
                  </a:extLst>
                </p:cNvPr>
                <p:cNvSpPr txBox="1"/>
                <p:nvPr/>
              </p:nvSpPr>
              <p:spPr>
                <a:xfrm>
                  <a:off x="2474703" y="4688815"/>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B</a:t>
                  </a:r>
                  <a:endParaRPr lang="en-US"/>
                </a:p>
              </p:txBody>
            </p:sp>
            <p:cxnSp>
              <p:nvCxnSpPr>
                <p:cNvPr id="124" name="Straight Arrow Connector 123">
                  <a:extLst>
                    <a:ext uri="{FF2B5EF4-FFF2-40B4-BE49-F238E27FC236}">
                      <a16:creationId xmlns:a16="http://schemas.microsoft.com/office/drawing/2014/main" id="{820D4C00-C005-6426-2CF2-DFDE45E62718}"/>
                    </a:ext>
                  </a:extLst>
                </p:cNvPr>
                <p:cNvCxnSpPr/>
                <p:nvPr/>
              </p:nvCxnSpPr>
              <p:spPr>
                <a:xfrm flipH="1">
                  <a:off x="2265153" y="4485017"/>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A984D0F-CFC0-D00C-5FF3-3A0E6E740586}"/>
                    </a:ext>
                  </a:extLst>
                </p:cNvPr>
                <p:cNvSpPr txBox="1"/>
                <p:nvPr/>
              </p:nvSpPr>
              <p:spPr>
                <a:xfrm>
                  <a:off x="3021042" y="4681626"/>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a:t>
                  </a:r>
                  <a:endParaRPr lang="en-US"/>
                </a:p>
              </p:txBody>
            </p:sp>
            <p:sp>
              <p:nvSpPr>
                <p:cNvPr id="126" name="TextBox 125">
                  <a:extLst>
                    <a:ext uri="{FF2B5EF4-FFF2-40B4-BE49-F238E27FC236}">
                      <a16:creationId xmlns:a16="http://schemas.microsoft.com/office/drawing/2014/main" id="{0C585C12-5B8B-76EA-6A25-186A5AA5E350}"/>
                    </a:ext>
                  </a:extLst>
                </p:cNvPr>
                <p:cNvSpPr txBox="1"/>
                <p:nvPr/>
              </p:nvSpPr>
              <p:spPr>
                <a:xfrm>
                  <a:off x="3624892" y="4688815"/>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
                  </a:r>
                </a:p>
              </p:txBody>
            </p:sp>
            <p:sp>
              <p:nvSpPr>
                <p:cNvPr id="127" name="TextBox 126">
                  <a:extLst>
                    <a:ext uri="{FF2B5EF4-FFF2-40B4-BE49-F238E27FC236}">
                      <a16:creationId xmlns:a16="http://schemas.microsoft.com/office/drawing/2014/main" id="{653A2BD7-8A9E-3356-9C75-408B9FCA7E2D}"/>
                    </a:ext>
                  </a:extLst>
                </p:cNvPr>
                <p:cNvSpPr txBox="1"/>
                <p:nvPr/>
              </p:nvSpPr>
              <p:spPr>
                <a:xfrm>
                  <a:off x="4293438" y="4681626"/>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E</a:t>
                  </a:r>
                </a:p>
              </p:txBody>
            </p:sp>
            <p:sp>
              <p:nvSpPr>
                <p:cNvPr id="128" name="TextBox 127">
                  <a:extLst>
                    <a:ext uri="{FF2B5EF4-FFF2-40B4-BE49-F238E27FC236}">
                      <a16:creationId xmlns:a16="http://schemas.microsoft.com/office/drawing/2014/main" id="{9E159AE2-E04C-00F8-6A87-390EA25042A1}"/>
                    </a:ext>
                  </a:extLst>
                </p:cNvPr>
                <p:cNvSpPr txBox="1"/>
                <p:nvPr/>
              </p:nvSpPr>
              <p:spPr>
                <a:xfrm>
                  <a:off x="4954797" y="4688815"/>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a:t>
                  </a:r>
                </a:p>
              </p:txBody>
            </p:sp>
            <p:sp>
              <p:nvSpPr>
                <p:cNvPr id="129" name="TextBox 128">
                  <a:extLst>
                    <a:ext uri="{FF2B5EF4-FFF2-40B4-BE49-F238E27FC236}">
                      <a16:creationId xmlns:a16="http://schemas.microsoft.com/office/drawing/2014/main" id="{B0D88D6C-8B38-CCC4-D9C7-4C6A2B662B29}"/>
                    </a:ext>
                  </a:extLst>
                </p:cNvPr>
                <p:cNvSpPr txBox="1"/>
                <p:nvPr/>
              </p:nvSpPr>
              <p:spPr>
                <a:xfrm>
                  <a:off x="5558646" y="4681625"/>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G</a:t>
                  </a:r>
                </a:p>
              </p:txBody>
            </p:sp>
          </p:grpSp>
          <p:cxnSp>
            <p:nvCxnSpPr>
              <p:cNvPr id="119" name="Straight Arrow Connector 118">
                <a:extLst>
                  <a:ext uri="{FF2B5EF4-FFF2-40B4-BE49-F238E27FC236}">
                    <a16:creationId xmlns:a16="http://schemas.microsoft.com/office/drawing/2014/main" id="{A4DCFD8E-6CEF-A3DB-9995-288088769061}"/>
                  </a:ext>
                </a:extLst>
              </p:cNvPr>
              <p:cNvCxnSpPr/>
              <p:nvPr/>
            </p:nvCxnSpPr>
            <p:spPr>
              <a:xfrm>
                <a:off x="2821736" y="4309793"/>
                <a:ext cx="1194758" cy="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F22F300-1EB6-5C4E-2E3D-F30584B130B6}"/>
                  </a:ext>
                </a:extLst>
              </p:cNvPr>
              <p:cNvSpPr txBox="1"/>
              <p:nvPr/>
            </p:nvSpPr>
            <p:spPr>
              <a:xfrm>
                <a:off x="2785613" y="5229763"/>
                <a:ext cx="5247735" cy="4054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0         1         2          3           4         5        6          7</a:t>
                </a:r>
              </a:p>
            </p:txBody>
          </p:sp>
        </p:grpSp>
      </p:grpSp>
      <p:sp>
        <p:nvSpPr>
          <p:cNvPr id="43" name="Freeform: Shape 42">
            <a:extLst>
              <a:ext uri="{FF2B5EF4-FFF2-40B4-BE49-F238E27FC236}">
                <a16:creationId xmlns:a16="http://schemas.microsoft.com/office/drawing/2014/main" id="{AB7B2A3D-A739-4621-9E2B-E2B067FFBF02}"/>
              </a:ext>
            </a:extLst>
          </p:cNvPr>
          <p:cNvSpPr/>
          <p:nvPr/>
        </p:nvSpPr>
        <p:spPr>
          <a:xfrm flipH="1">
            <a:off x="0" y="4297889"/>
            <a:ext cx="4857750" cy="2560111"/>
          </a:xfrm>
          <a:custGeom>
            <a:avLst/>
            <a:gdLst>
              <a:gd name="connsiteX0" fmla="*/ 1973725 w 2360546"/>
              <a:gd name="connsiteY0" fmla="*/ 1180 h 1244045"/>
              <a:gd name="connsiteX1" fmla="*/ 2322417 w 2360546"/>
              <a:gd name="connsiteY1" fmla="*/ 63145 h 1244045"/>
              <a:gd name="connsiteX2" fmla="*/ 2360546 w 2360546"/>
              <a:gd name="connsiteY2" fmla="*/ 83039 h 1244045"/>
              <a:gd name="connsiteX3" fmla="*/ 2360546 w 2360546"/>
              <a:gd name="connsiteY3" fmla="*/ 1244045 h 1244045"/>
              <a:gd name="connsiteX4" fmla="*/ 0 w 2360546"/>
              <a:gd name="connsiteY4" fmla="*/ 1244045 h 1244045"/>
              <a:gd name="connsiteX5" fmla="*/ 8704 w 2360546"/>
              <a:gd name="connsiteY5" fmla="*/ 1220407 h 1244045"/>
              <a:gd name="connsiteX6" fmla="*/ 1048424 w 2360546"/>
              <a:gd name="connsiteY6" fmla="*/ 1029638 h 1244045"/>
              <a:gd name="connsiteX7" fmla="*/ 1576493 w 2360546"/>
              <a:gd name="connsiteY7" fmla="*/ 135010 h 1244045"/>
              <a:gd name="connsiteX8" fmla="*/ 1973725 w 2360546"/>
              <a:gd name="connsiteY8" fmla="*/ 1180 h 124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546" h="1244045">
                <a:moveTo>
                  <a:pt x="1973725" y="1180"/>
                </a:moveTo>
                <a:cubicBezTo>
                  <a:pt x="2100280" y="-5925"/>
                  <a:pt x="2218746" y="19603"/>
                  <a:pt x="2322417" y="63145"/>
                </a:cubicBezTo>
                <a:lnTo>
                  <a:pt x="2360546" y="83039"/>
                </a:lnTo>
                <a:lnTo>
                  <a:pt x="2360546" y="1244045"/>
                </a:lnTo>
                <a:lnTo>
                  <a:pt x="0" y="1244045"/>
                </a:lnTo>
                <a:lnTo>
                  <a:pt x="8704" y="1220407"/>
                </a:lnTo>
                <a:cubicBezTo>
                  <a:pt x="246394" y="634239"/>
                  <a:pt x="718932" y="1219239"/>
                  <a:pt x="1048424" y="1029638"/>
                </a:cubicBezTo>
                <a:cubicBezTo>
                  <a:pt x="1388544" y="833920"/>
                  <a:pt x="1252670" y="449659"/>
                  <a:pt x="1576493" y="135010"/>
                </a:cubicBezTo>
                <a:cubicBezTo>
                  <a:pt x="1712523" y="48023"/>
                  <a:pt x="1847169" y="8285"/>
                  <a:pt x="1973725" y="1180"/>
                </a:cubicBezTo>
                <a:close/>
              </a:path>
            </a:pathLst>
          </a:custGeom>
          <a:gradFill>
            <a:gsLst>
              <a:gs pos="2000">
                <a:srgbClr val="CC07CD"/>
              </a:gs>
              <a:gs pos="51000">
                <a:srgbClr val="7030A0"/>
              </a:gs>
              <a:gs pos="100000">
                <a:srgbClr val="7C3AC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3" name="Oval 22">
            <a:extLst>
              <a:ext uri="{FF2B5EF4-FFF2-40B4-BE49-F238E27FC236}">
                <a16:creationId xmlns:a16="http://schemas.microsoft.com/office/drawing/2014/main" id="{528BA50D-C9A5-431D-9659-185D7CDE7CB8}"/>
              </a:ext>
            </a:extLst>
          </p:cNvPr>
          <p:cNvSpPr/>
          <p:nvPr/>
        </p:nvSpPr>
        <p:spPr>
          <a:xfrm>
            <a:off x="-336048" y="5680868"/>
            <a:ext cx="2099171" cy="2099171"/>
          </a:xfrm>
          <a:prstGeom prst="ellipse">
            <a:avLst/>
          </a:prstGeom>
          <a:gradFill>
            <a:gsLst>
              <a:gs pos="0">
                <a:schemeClr val="bg1">
                  <a:alpha val="50000"/>
                </a:schemeClr>
              </a:gs>
              <a:gs pos="69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CB63B2C1-2C2F-49C8-A825-0F20908BFD62}"/>
              </a:ext>
            </a:extLst>
          </p:cNvPr>
          <p:cNvSpPr/>
          <p:nvPr/>
        </p:nvSpPr>
        <p:spPr>
          <a:xfrm>
            <a:off x="5905500" y="-1365634"/>
            <a:ext cx="5410200" cy="5410200"/>
          </a:xfrm>
          <a:prstGeom prst="ellipse">
            <a:avLst/>
          </a:prstGeom>
          <a:solidFill>
            <a:schemeClr val="accent1">
              <a:lumMod val="40000"/>
              <a:lumOff val="60000"/>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C6402D9-0198-4BE5-9CA8-8639F2738059}"/>
              </a:ext>
            </a:extLst>
          </p:cNvPr>
          <p:cNvSpPr/>
          <p:nvPr/>
        </p:nvSpPr>
        <p:spPr>
          <a:xfrm>
            <a:off x="7899400" y="-184534"/>
            <a:ext cx="5410200" cy="5410200"/>
          </a:xfrm>
          <a:prstGeom prst="ellipse">
            <a:avLst/>
          </a:prstGeom>
          <a:solidFill>
            <a:schemeClr val="accent2">
              <a:lumMod val="40000"/>
              <a:lumOff val="60000"/>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E853D3-1D12-4313-8412-3AE1CD5D6D48}"/>
              </a:ext>
            </a:extLst>
          </p:cNvPr>
          <p:cNvSpPr/>
          <p:nvPr/>
        </p:nvSpPr>
        <p:spPr>
          <a:xfrm>
            <a:off x="9829800" y="966401"/>
            <a:ext cx="1485900" cy="1485900"/>
          </a:xfrm>
          <a:prstGeom prst="ellipse">
            <a:avLst/>
          </a:prstGeom>
          <a:gradFill>
            <a:gsLst>
              <a:gs pos="0">
                <a:schemeClr val="bg1">
                  <a:alpha val="50000"/>
                </a:schemeClr>
              </a:gs>
              <a:gs pos="69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extLst>
              <a:ext uri="{FF2B5EF4-FFF2-40B4-BE49-F238E27FC236}">
                <a16:creationId xmlns:a16="http://schemas.microsoft.com/office/drawing/2014/main" id="{B20AFC94-CC8E-4283-9FCC-6A9A57BE4B89}"/>
              </a:ext>
            </a:extLst>
          </p:cNvPr>
          <p:cNvSpPr txBox="1"/>
          <p:nvPr/>
        </p:nvSpPr>
        <p:spPr>
          <a:xfrm>
            <a:off x="2927433" y="1479324"/>
            <a:ext cx="6985000" cy="437043"/>
          </a:xfrm>
          <a:prstGeom prst="rect">
            <a:avLst/>
          </a:prstGeom>
          <a:noFill/>
        </p:spPr>
        <p:txBody>
          <a:bodyPr wrap="square">
            <a:spAutoFit/>
          </a:bodyPr>
          <a:lstStyle/>
          <a:p>
            <a:pPr>
              <a:lnSpc>
                <a:spcPct val="120000"/>
              </a:lnSpc>
              <a:spcAft>
                <a:spcPts val="600"/>
              </a:spcAft>
            </a:pPr>
            <a:r>
              <a:rPr lang="en-US" sz="2000" dirty="0"/>
              <a:t>Array/sequence representation:​</a:t>
            </a:r>
            <a:endParaRPr lang="en-ID" sz="1600" dirty="0">
              <a:solidFill>
                <a:schemeClr val="tx1">
                  <a:lumMod val="65000"/>
                  <a:lumOff val="35000"/>
                </a:schemeClr>
              </a:solidFill>
            </a:endParaRPr>
          </a:p>
        </p:txBody>
      </p:sp>
      <p:pic>
        <p:nvPicPr>
          <p:cNvPr id="42" name="Picture 41">
            <a:extLst>
              <a:ext uri="{FF2B5EF4-FFF2-40B4-BE49-F238E27FC236}">
                <a16:creationId xmlns:a16="http://schemas.microsoft.com/office/drawing/2014/main" id="{589DC548-8975-42F4-878E-A3F7F3BD04E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7629"/>
          <a:stretch/>
        </p:blipFill>
        <p:spPr>
          <a:xfrm>
            <a:off x="299771" y="1225166"/>
            <a:ext cx="2390679" cy="5638800"/>
          </a:xfrm>
          <a:prstGeom prst="rect">
            <a:avLst/>
          </a:prstGeom>
          <a:effectLst>
            <a:outerShdw blurRad="635000" dist="889000" dir="2700000" sx="90000" sy="90000" algn="tl" rotWithShape="0">
              <a:prstClr val="black">
                <a:alpha val="10000"/>
              </a:prstClr>
            </a:outerShdw>
          </a:effectLst>
        </p:spPr>
      </p:pic>
      <p:grpSp>
        <p:nvGrpSpPr>
          <p:cNvPr id="29" name="Group 28">
            <a:extLst>
              <a:ext uri="{FF2B5EF4-FFF2-40B4-BE49-F238E27FC236}">
                <a16:creationId xmlns:a16="http://schemas.microsoft.com/office/drawing/2014/main" id="{96BB6BE9-BA29-4431-BD39-B240DC7998F9}"/>
              </a:ext>
            </a:extLst>
          </p:cNvPr>
          <p:cNvGrpSpPr/>
          <p:nvPr/>
        </p:nvGrpSpPr>
        <p:grpSpPr>
          <a:xfrm>
            <a:off x="2476837" y="291369"/>
            <a:ext cx="8127663" cy="927831"/>
            <a:chOff x="4322761" y="990600"/>
            <a:chExt cx="8127663" cy="927831"/>
          </a:xfrm>
        </p:grpSpPr>
        <p:sp>
          <p:nvSpPr>
            <p:cNvPr id="32" name="TextBox 31">
              <a:extLst>
                <a:ext uri="{FF2B5EF4-FFF2-40B4-BE49-F238E27FC236}">
                  <a16:creationId xmlns:a16="http://schemas.microsoft.com/office/drawing/2014/main" id="{299B988F-9769-47BC-A7D6-63229A527853}"/>
                </a:ext>
              </a:extLst>
            </p:cNvPr>
            <p:cNvSpPr txBox="1"/>
            <p:nvPr/>
          </p:nvSpPr>
          <p:spPr>
            <a:xfrm>
              <a:off x="4322761" y="1148990"/>
              <a:ext cx="8127663" cy="769441"/>
            </a:xfrm>
            <a:prstGeom prst="rect">
              <a:avLst/>
            </a:prstGeom>
            <a:noFill/>
          </p:spPr>
          <p:txBody>
            <a:bodyPr wrap="square">
              <a:spAutoFit/>
            </a:bodyPr>
            <a:lstStyle/>
            <a:p>
              <a:r>
                <a:rPr lang="en-US" sz="4400" b="1" i="0" u="none" strike="noStrike" dirty="0">
                  <a:solidFill>
                    <a:srgbClr val="000000"/>
                  </a:solidFill>
                  <a:effectLst/>
                  <a:latin typeface="Century Gothic" panose="020B0502020202020204" pitchFamily="34" charset="0"/>
                </a:rPr>
                <a:t>Representation of Binary tree</a:t>
              </a:r>
              <a:r>
                <a:rPr lang="en-US" sz="4400" b="1" i="0" u="none" strike="noStrike" dirty="0">
                  <a:effectLst/>
                  <a:latin typeface="Century Gothic" panose="020B0502020202020204" pitchFamily="34" charset="0"/>
                </a:rPr>
                <a:t>​</a:t>
              </a:r>
              <a:endParaRPr lang="en-ID" sz="4400" b="1" dirty="0">
                <a:solidFill>
                  <a:schemeClr val="accent1"/>
                </a:solidFill>
                <a:latin typeface="Century Gothic" panose="020B0502020202020204" pitchFamily="34" charset="0"/>
              </a:endParaRPr>
            </a:p>
          </p:txBody>
        </p:sp>
        <p:grpSp>
          <p:nvGrpSpPr>
            <p:cNvPr id="33" name="Group 32">
              <a:extLst>
                <a:ext uri="{FF2B5EF4-FFF2-40B4-BE49-F238E27FC236}">
                  <a16:creationId xmlns:a16="http://schemas.microsoft.com/office/drawing/2014/main" id="{36190996-666D-4E6A-ABED-F6E37EA8D9E6}"/>
                </a:ext>
              </a:extLst>
            </p:cNvPr>
            <p:cNvGrpSpPr/>
            <p:nvPr/>
          </p:nvGrpSpPr>
          <p:grpSpPr>
            <a:xfrm>
              <a:off x="4454016" y="990600"/>
              <a:ext cx="550576" cy="88106"/>
              <a:chOff x="1121854" y="990600"/>
              <a:chExt cx="550576" cy="88106"/>
            </a:xfrm>
          </p:grpSpPr>
          <p:sp>
            <p:nvSpPr>
              <p:cNvPr id="34" name="Oval 33">
                <a:extLst>
                  <a:ext uri="{FF2B5EF4-FFF2-40B4-BE49-F238E27FC236}">
                    <a16:creationId xmlns:a16="http://schemas.microsoft.com/office/drawing/2014/main" id="{C0A05733-1037-48B7-B8B2-3BF796EDB074}"/>
                  </a:ext>
                </a:extLst>
              </p:cNvPr>
              <p:cNvSpPr/>
              <p:nvPr/>
            </p:nvSpPr>
            <p:spPr>
              <a:xfrm>
                <a:off x="1121854" y="990600"/>
                <a:ext cx="88106" cy="88106"/>
              </a:xfrm>
              <a:prstGeom prst="ellipse">
                <a:avLst/>
              </a:prstGeom>
              <a:gradFill>
                <a:gsLst>
                  <a:gs pos="2000">
                    <a:schemeClr val="accent1"/>
                  </a:gs>
                  <a:gs pos="100000">
                    <a:schemeClr val="accent1">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5" name="Oval 34">
                <a:extLst>
                  <a:ext uri="{FF2B5EF4-FFF2-40B4-BE49-F238E27FC236}">
                    <a16:creationId xmlns:a16="http://schemas.microsoft.com/office/drawing/2014/main" id="{5AC3CBA2-B735-4DC7-8558-66CB26A9A804}"/>
                  </a:ext>
                </a:extLst>
              </p:cNvPr>
              <p:cNvSpPr/>
              <p:nvPr/>
            </p:nvSpPr>
            <p:spPr>
              <a:xfrm>
                <a:off x="1353089" y="990600"/>
                <a:ext cx="88106" cy="88106"/>
              </a:xfrm>
              <a:prstGeom prst="ellipse">
                <a:avLst/>
              </a:prstGeom>
              <a:gradFill>
                <a:gsLst>
                  <a:gs pos="2000">
                    <a:schemeClr val="accent2"/>
                  </a:gs>
                  <a:gs pos="100000">
                    <a:schemeClr val="accent2">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6" name="Oval 35">
                <a:extLst>
                  <a:ext uri="{FF2B5EF4-FFF2-40B4-BE49-F238E27FC236}">
                    <a16:creationId xmlns:a16="http://schemas.microsoft.com/office/drawing/2014/main" id="{479CFB99-AC1D-4471-A4D5-3D4FD6636A2B}"/>
                  </a:ext>
                </a:extLst>
              </p:cNvPr>
              <p:cNvSpPr/>
              <p:nvPr/>
            </p:nvSpPr>
            <p:spPr>
              <a:xfrm>
                <a:off x="1584324" y="990600"/>
                <a:ext cx="88106" cy="88106"/>
              </a:xfrm>
              <a:prstGeom prst="ellipse">
                <a:avLst/>
              </a:prstGeom>
              <a:gradFill>
                <a:gsLst>
                  <a:gs pos="2000">
                    <a:schemeClr val="accent3"/>
                  </a:gs>
                  <a:gs pos="100000">
                    <a:schemeClr val="accent3">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grpSp>
      <p:grpSp>
        <p:nvGrpSpPr>
          <p:cNvPr id="157" name="Group 156">
            <a:extLst>
              <a:ext uri="{FF2B5EF4-FFF2-40B4-BE49-F238E27FC236}">
                <a16:creationId xmlns:a16="http://schemas.microsoft.com/office/drawing/2014/main" id="{619AC758-0C73-34CC-AFD4-64B441373533}"/>
              </a:ext>
            </a:extLst>
          </p:cNvPr>
          <p:cNvGrpSpPr/>
          <p:nvPr/>
        </p:nvGrpSpPr>
        <p:grpSpPr>
          <a:xfrm>
            <a:off x="7479508" y="2267171"/>
            <a:ext cx="4555554" cy="2411688"/>
            <a:chOff x="7479508" y="2267171"/>
            <a:chExt cx="4555554" cy="2411688"/>
          </a:xfrm>
        </p:grpSpPr>
        <p:sp>
          <p:nvSpPr>
            <p:cNvPr id="113" name="Rectangle: Rounded Corners 13">
              <a:extLst>
                <a:ext uri="{FF2B5EF4-FFF2-40B4-BE49-F238E27FC236}">
                  <a16:creationId xmlns:a16="http://schemas.microsoft.com/office/drawing/2014/main" id="{8318A8D4-F46B-A149-E4C8-7AEB7ECBD12F}"/>
                </a:ext>
              </a:extLst>
            </p:cNvPr>
            <p:cNvSpPr/>
            <p:nvPr/>
          </p:nvSpPr>
          <p:spPr>
            <a:xfrm>
              <a:off x="7479508" y="2267171"/>
              <a:ext cx="4555554" cy="2411688"/>
            </a:xfrm>
            <a:prstGeom prst="roundRect">
              <a:avLst>
                <a:gd name="adj" fmla="val 13637"/>
              </a:avLst>
            </a:prstGeom>
            <a:gradFill>
              <a:gsLst>
                <a:gs pos="0">
                  <a:schemeClr val="accent2"/>
                </a:gs>
                <a:gs pos="100000">
                  <a:schemeClr val="accent2">
                    <a:lumMod val="60000"/>
                    <a:lumOff val="40000"/>
                  </a:schemeClr>
                </a:gs>
              </a:gsLst>
              <a:lin ang="2700000" scaled="1"/>
            </a:gradFill>
            <a:ln>
              <a:noFill/>
            </a:ln>
            <a:effectLst>
              <a:outerShdw blurRad="762000" dist="228600" dir="2700000" sx="95000" sy="95000" algn="tl"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grpSp>
          <p:nvGrpSpPr>
            <p:cNvPr id="152" name="Group 151">
              <a:extLst>
                <a:ext uri="{FF2B5EF4-FFF2-40B4-BE49-F238E27FC236}">
                  <a16:creationId xmlns:a16="http://schemas.microsoft.com/office/drawing/2014/main" id="{9C4C7A6F-D5C4-C76B-A7A0-523869A07CF3}"/>
                </a:ext>
              </a:extLst>
            </p:cNvPr>
            <p:cNvGrpSpPr/>
            <p:nvPr/>
          </p:nvGrpSpPr>
          <p:grpSpPr>
            <a:xfrm>
              <a:off x="7575647" y="2519969"/>
              <a:ext cx="4448437" cy="2092155"/>
              <a:chOff x="5323309" y="2132843"/>
              <a:chExt cx="6700776" cy="2479282"/>
            </a:xfrm>
          </p:grpSpPr>
          <p:sp>
            <p:nvSpPr>
              <p:cNvPr id="153" name="TextBox 152">
                <a:extLst>
                  <a:ext uri="{FF2B5EF4-FFF2-40B4-BE49-F238E27FC236}">
                    <a16:creationId xmlns:a16="http://schemas.microsoft.com/office/drawing/2014/main" id="{A6B6C40E-C963-58AF-4167-E91431663866}"/>
                  </a:ext>
                </a:extLst>
              </p:cNvPr>
              <p:cNvSpPr txBox="1"/>
              <p:nvPr/>
            </p:nvSpPr>
            <p:spPr>
              <a:xfrm>
                <a:off x="5323309" y="2132843"/>
                <a:ext cx="670077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dirty="0">
                    <a:solidFill>
                      <a:srgbClr val="5E6CA8"/>
                    </a:solidFill>
                    <a:cs typeface="Calibri"/>
                  </a:rPr>
                  <a:t>If a node is at </a:t>
                </a:r>
                <a:r>
                  <a:rPr lang="en-US" sz="2400" u="sng" dirty="0" err="1">
                    <a:solidFill>
                      <a:srgbClr val="5E6CA8"/>
                    </a:solidFill>
                    <a:cs typeface="Calibri"/>
                  </a:rPr>
                  <a:t>i</a:t>
                </a:r>
                <a:r>
                  <a:rPr lang="en-US" sz="2400" u="sng" baseline="30000" dirty="0" err="1">
                    <a:solidFill>
                      <a:srgbClr val="5E6CA8"/>
                    </a:solidFill>
                    <a:cs typeface="Calibri"/>
                  </a:rPr>
                  <a:t>th</a:t>
                </a:r>
                <a:r>
                  <a:rPr lang="en-US" sz="2400" u="sng" dirty="0">
                    <a:solidFill>
                      <a:srgbClr val="5E6CA8"/>
                    </a:solidFill>
                    <a:cs typeface="Calibri"/>
                  </a:rPr>
                  <a:t> index:</a:t>
                </a:r>
              </a:p>
              <a:p>
                <a:r>
                  <a:rPr lang="en-US" sz="2400" u="sng" dirty="0">
                    <a:solidFill>
                      <a:srgbClr val="5E6CA8"/>
                    </a:solidFill>
                    <a:cs typeface="Calibri"/>
                  </a:rPr>
                  <a:t>Left child would be at : [(2*I) +1]</a:t>
                </a:r>
              </a:p>
              <a:p>
                <a:r>
                  <a:rPr lang="en-US" sz="2400" u="sng" dirty="0">
                    <a:solidFill>
                      <a:srgbClr val="5E6CA8"/>
                    </a:solidFill>
                    <a:cs typeface="Calibri"/>
                  </a:rPr>
                  <a:t>Right child would be at:[(2*I)+2]</a:t>
                </a:r>
              </a:p>
              <a:p>
                <a:r>
                  <a:rPr lang="en-US" sz="2400" u="sng" dirty="0">
                    <a:solidFill>
                      <a:srgbClr val="5E6CA8"/>
                    </a:solidFill>
                    <a:cs typeface="Calibri"/>
                  </a:rPr>
                  <a:t>Parent would be at = [(I-10)/2]</a:t>
                </a:r>
              </a:p>
              <a:p>
                <a:endParaRPr lang="en-US" sz="2400" u="sng" dirty="0">
                  <a:solidFill>
                    <a:srgbClr val="5E6CA8"/>
                  </a:solidFill>
                  <a:cs typeface="Calibri"/>
                </a:endParaRPr>
              </a:p>
            </p:txBody>
          </p:sp>
          <p:grpSp>
            <p:nvGrpSpPr>
              <p:cNvPr id="154" name="Group 153">
                <a:extLst>
                  <a:ext uri="{FF2B5EF4-FFF2-40B4-BE49-F238E27FC236}">
                    <a16:creationId xmlns:a16="http://schemas.microsoft.com/office/drawing/2014/main" id="{DF5D62B9-A972-3E3D-52DD-16D17F7689CD}"/>
                  </a:ext>
                </a:extLst>
              </p:cNvPr>
              <p:cNvGrpSpPr/>
              <p:nvPr/>
            </p:nvGrpSpPr>
            <p:grpSpPr>
              <a:xfrm>
                <a:off x="9600094" y="3769760"/>
                <a:ext cx="2100656" cy="842365"/>
                <a:chOff x="9600094" y="3769760"/>
                <a:chExt cx="2100656" cy="842365"/>
              </a:xfrm>
            </p:grpSpPr>
            <p:cxnSp>
              <p:nvCxnSpPr>
                <p:cNvPr id="155" name="Straight Arrow Connector 154">
                  <a:extLst>
                    <a:ext uri="{FF2B5EF4-FFF2-40B4-BE49-F238E27FC236}">
                      <a16:creationId xmlns:a16="http://schemas.microsoft.com/office/drawing/2014/main" id="{678A2686-CADA-2D05-D8F9-04EB1EBADEE3}"/>
                    </a:ext>
                  </a:extLst>
                </p:cNvPr>
                <p:cNvCxnSpPr/>
                <p:nvPr/>
              </p:nvCxnSpPr>
              <p:spPr>
                <a:xfrm flipH="1" flipV="1">
                  <a:off x="9600094" y="3769760"/>
                  <a:ext cx="682393" cy="416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C1EF003C-C2C3-1F01-47F5-2BF7C27711B7}"/>
                    </a:ext>
                  </a:extLst>
                </p:cNvPr>
                <p:cNvSpPr txBox="1"/>
                <p:nvPr/>
              </p:nvSpPr>
              <p:spPr>
                <a:xfrm>
                  <a:off x="10216007" y="4117412"/>
                  <a:ext cx="1484743" cy="4947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5E6CA8"/>
                      </a:solidFill>
                      <a:cs typeface="Calibri"/>
                    </a:rPr>
                    <a:t>Floor value</a:t>
                  </a:r>
                </a:p>
              </p:txBody>
            </p:sp>
          </p:grpSp>
        </p:grpSp>
      </p:grpSp>
    </p:spTree>
    <p:extLst>
      <p:ext uri="{BB962C8B-B14F-4D97-AF65-F5344CB8AC3E}">
        <p14:creationId xmlns:p14="http://schemas.microsoft.com/office/powerpoint/2010/main" val="28120910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42" presetClass="path" presetSubtype="0" accel="49333" decel="50667" fill="hold" grpId="1" nodeType="withEffect">
                                      <p:stCondLst>
                                        <p:cond delay="250"/>
                                      </p:stCondLst>
                                      <p:childTnLst>
                                        <p:animMotion origin="layout" path="M 2.08333E-6 -4.44444E-6 L 2.08333E-6 0.1625 " pathEditMode="relative" rAng="0" ptsTypes="AA">
                                          <p:cBhvr>
                                            <p:cTn id="9" dur="750" spd="-100000" fill="hold"/>
                                            <p:tgtEl>
                                              <p:spTgt spid="43"/>
                                            </p:tgtEl>
                                            <p:attrNameLst>
                                              <p:attrName>ppt_x</p:attrName>
                                              <p:attrName>ppt_y</p:attrName>
                                            </p:attrNameLst>
                                          </p:cBhvr>
                                          <p:rCtr x="0" y="8125"/>
                                        </p:animMotion>
                                      </p:childTnLst>
                                    </p:cTn>
                                  </p:par>
                                  <p:par>
                                    <p:cTn id="10" presetID="2" presetClass="entr" presetSubtype="4" accel="12000" fill="hold" nodeType="withEffect" p14:presetBounceEnd="56000">
                                      <p:stCondLst>
                                        <p:cond delay="0"/>
                                      </p:stCondLst>
                                      <p:iterate type="lt">
                                        <p:tmPct val="3000"/>
                                      </p:iterate>
                                      <p:childTnLst>
                                        <p:set>
                                          <p:cBhvr>
                                            <p:cTn id="11" dur="1" fill="hold">
                                              <p:stCondLst>
                                                <p:cond delay="0"/>
                                              </p:stCondLst>
                                            </p:cTn>
                                            <p:tgtEl>
                                              <p:spTgt spid="42"/>
                                            </p:tgtEl>
                                            <p:attrNameLst>
                                              <p:attrName>style.visibility</p:attrName>
                                            </p:attrNameLst>
                                          </p:cBhvr>
                                          <p:to>
                                            <p:strVal val="visible"/>
                                          </p:to>
                                        </p:set>
                                        <p:anim calcmode="lin" valueType="num" p14:bounceEnd="56000">
                                          <p:cBhvr additive="base">
                                            <p:cTn id="12" dur="1250" fill="hold"/>
                                            <p:tgtEl>
                                              <p:spTgt spid="42"/>
                                            </p:tgtEl>
                                            <p:attrNameLst>
                                              <p:attrName>ppt_x</p:attrName>
                                            </p:attrNameLst>
                                          </p:cBhvr>
                                          <p:tavLst>
                                            <p:tav tm="0">
                                              <p:val>
                                                <p:strVal val="#ppt_x"/>
                                              </p:val>
                                            </p:tav>
                                            <p:tav tm="100000">
                                              <p:val>
                                                <p:strVal val="#ppt_x"/>
                                              </p:val>
                                            </p:tav>
                                          </p:tavLst>
                                        </p:anim>
                                        <p:anim calcmode="lin" valueType="num" p14:bounceEnd="56000">
                                          <p:cBhvr additive="base">
                                            <p:cTn id="13" dur="1250" fill="hold"/>
                                            <p:tgtEl>
                                              <p:spTgt spid="42"/>
                                            </p:tgtEl>
                                            <p:attrNameLst>
                                              <p:attrName>ppt_y</p:attrName>
                                            </p:attrNameLst>
                                          </p:cBhvr>
                                          <p:tavLst>
                                            <p:tav tm="0">
                                              <p:val>
                                                <p:strVal val="1+#ppt_h/2"/>
                                              </p:val>
                                            </p:tav>
                                            <p:tav tm="100000">
                                              <p:val>
                                                <p:strVal val="#ppt_y"/>
                                              </p:val>
                                            </p:tav>
                                          </p:tavLst>
                                        </p:anim>
                                      </p:childTnLst>
                                    </p:cTn>
                                  </p:par>
                                  <p:par>
                                    <p:cTn id="14" presetID="42" presetClass="path" presetSubtype="0" repeatCount="indefinite" accel="50000" decel="50000" autoRev="1" fill="hold" nodeType="withEffect">
                                      <p:stCondLst>
                                        <p:cond delay="1500"/>
                                      </p:stCondLst>
                                      <p:iterate type="lt">
                                        <p:tmPct val="0"/>
                                      </p:iterate>
                                      <p:childTnLst>
                                        <p:animMotion origin="layout" path="M 3.75E-6 -4.81481E-6 L 3.75E-6 0.03588 " pathEditMode="relative" rAng="0" ptsTypes="AA">
                                          <p:cBhvr>
                                            <p:cTn id="15" dur="4000" fill="hold"/>
                                            <p:tgtEl>
                                              <p:spTgt spid="42"/>
                                            </p:tgtEl>
                                            <p:attrNameLst>
                                              <p:attrName>ppt_x</p:attrName>
                                              <p:attrName>ppt_y</p:attrName>
                                            </p:attrNameLst>
                                          </p:cBhvr>
                                          <p:rCtr x="0" y="1782"/>
                                        </p:animMotion>
                                      </p:childTnLst>
                                    </p:cTn>
                                  </p:par>
                                  <p:par>
                                    <p:cTn id="16" presetID="22" presetClass="entr" presetSubtype="1"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up)">
                                          <p:cBhvr>
                                            <p:cTn id="18" dur="500"/>
                                            <p:tgtEl>
                                              <p:spTgt spid="29"/>
                                            </p:tgtEl>
                                          </p:cBhvr>
                                        </p:animEffect>
                                      </p:childTnLst>
                                    </p:cTn>
                                  </p:par>
                                  <p:par>
                                    <p:cTn id="19" presetID="42" presetClass="path" presetSubtype="0" accel="49333" decel="50667" fill="hold" nodeType="withEffect">
                                      <p:stCondLst>
                                        <p:cond delay="0"/>
                                      </p:stCondLst>
                                      <p:childTnLst>
                                        <p:animMotion origin="layout" path="M 1.66667E-6 4.81481E-6 L 1.66667E-6 0.07245 " pathEditMode="relative" rAng="0" ptsTypes="AA">
                                          <p:cBhvr>
                                            <p:cTn id="20" dur="750" spd="-100000" fill="hold"/>
                                            <p:tgtEl>
                                              <p:spTgt spid="29"/>
                                            </p:tgtEl>
                                            <p:attrNameLst>
                                              <p:attrName>ppt_x</p:attrName>
                                              <p:attrName>ppt_y</p:attrName>
                                            </p:attrNameLst>
                                          </p:cBhvr>
                                          <p:rCtr x="0" y="3611"/>
                                        </p:animMotion>
                                      </p:childTnLst>
                                    </p:cTn>
                                  </p:par>
                                  <p:par>
                                    <p:cTn id="21" presetID="22" presetClass="entr" presetSubtype="1" fill="hold" grpId="0"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par>
                                    <p:cTn id="24" presetID="42" presetClass="path" presetSubtype="0" accel="49333" decel="50667" fill="hold" grpId="1" nodeType="withEffect">
                                      <p:stCondLst>
                                        <p:cond delay="250"/>
                                      </p:stCondLst>
                                      <p:childTnLst>
                                        <p:animMotion origin="layout" path="M -2.5E-6 -3.7037E-6 L -2.5E-6 0.07246 " pathEditMode="relative" rAng="0" ptsTypes="AA">
                                          <p:cBhvr>
                                            <p:cTn id="25" dur="750" spd="-100000" fill="hold"/>
                                            <p:tgtEl>
                                              <p:spTgt spid="4"/>
                                            </p:tgtEl>
                                            <p:attrNameLst>
                                              <p:attrName>ppt_x</p:attrName>
                                              <p:attrName>ppt_y</p:attrName>
                                            </p:attrNameLst>
                                          </p:cBhvr>
                                          <p:rCtr x="0" y="3611"/>
                                        </p:animMotion>
                                      </p:childTnLst>
                                    </p:cTn>
                                  </p:par>
                                  <p:par>
                                    <p:cTn id="26" presetID="2" presetClass="entr" presetSubtype="4" accel="12000" fill="hold" grpId="0" nodeType="withEffect" p14:presetBounceEnd="56000">
                                      <p:stCondLst>
                                        <p:cond delay="0"/>
                                      </p:stCondLst>
                                      <p:iterate type="lt">
                                        <p:tmPct val="3000"/>
                                      </p:iterate>
                                      <p:childTnLst>
                                        <p:set>
                                          <p:cBhvr>
                                            <p:cTn id="27" dur="1" fill="hold">
                                              <p:stCondLst>
                                                <p:cond delay="0"/>
                                              </p:stCondLst>
                                            </p:cTn>
                                            <p:tgtEl>
                                              <p:spTgt spid="21"/>
                                            </p:tgtEl>
                                            <p:attrNameLst>
                                              <p:attrName>style.visibility</p:attrName>
                                            </p:attrNameLst>
                                          </p:cBhvr>
                                          <p:to>
                                            <p:strVal val="visible"/>
                                          </p:to>
                                        </p:set>
                                        <p:anim calcmode="lin" valueType="num" p14:bounceEnd="56000">
                                          <p:cBhvr additive="base">
                                            <p:cTn id="28" dur="2250" fill="hold"/>
                                            <p:tgtEl>
                                              <p:spTgt spid="21"/>
                                            </p:tgtEl>
                                            <p:attrNameLst>
                                              <p:attrName>ppt_x</p:attrName>
                                            </p:attrNameLst>
                                          </p:cBhvr>
                                          <p:tavLst>
                                            <p:tav tm="0">
                                              <p:val>
                                                <p:strVal val="#ppt_x"/>
                                              </p:val>
                                            </p:tav>
                                            <p:tav tm="100000">
                                              <p:val>
                                                <p:strVal val="#ppt_x"/>
                                              </p:val>
                                            </p:tav>
                                          </p:tavLst>
                                        </p:anim>
                                        <p:anim calcmode="lin" valueType="num" p14:bounceEnd="56000">
                                          <p:cBhvr additive="base">
                                            <p:cTn id="29" dur="2250" fill="hold"/>
                                            <p:tgtEl>
                                              <p:spTgt spid="21"/>
                                            </p:tgtEl>
                                            <p:attrNameLst>
                                              <p:attrName>ppt_y</p:attrName>
                                            </p:attrNameLst>
                                          </p:cBhvr>
                                          <p:tavLst>
                                            <p:tav tm="0">
                                              <p:val>
                                                <p:strVal val="1+#ppt_h/2"/>
                                              </p:val>
                                            </p:tav>
                                            <p:tav tm="100000">
                                              <p:val>
                                                <p:strVal val="#ppt_y"/>
                                              </p:val>
                                            </p:tav>
                                          </p:tavLst>
                                        </p:anim>
                                      </p:childTnLst>
                                    </p:cTn>
                                  </p:par>
                                  <p:par>
                                    <p:cTn id="30"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31" dur="4000" fill="hold"/>
                                            <p:tgtEl>
                                              <p:spTgt spid="21"/>
                                            </p:tgtEl>
                                            <p:attrNameLst>
                                              <p:attrName>ppt_x</p:attrName>
                                              <p:attrName>ppt_y</p:attrName>
                                            </p:attrNameLst>
                                          </p:cBhvr>
                                          <p:rCtr x="0" y="1782"/>
                                        </p:animMotion>
                                      </p:childTnLst>
                                    </p:cTn>
                                  </p:par>
                                  <p:par>
                                    <p:cTn id="32" presetID="2" presetClass="entr" presetSubtype="4" accel="12000" fill="hold" grpId="0" nodeType="withEffect" p14:presetBounceEnd="56000">
                                      <p:stCondLst>
                                        <p:cond delay="0"/>
                                      </p:stCondLst>
                                      <p:iterate type="lt">
                                        <p:tmPct val="3000"/>
                                      </p:iterate>
                                      <p:childTnLst>
                                        <p:set>
                                          <p:cBhvr>
                                            <p:cTn id="33" dur="1" fill="hold">
                                              <p:stCondLst>
                                                <p:cond delay="0"/>
                                              </p:stCondLst>
                                            </p:cTn>
                                            <p:tgtEl>
                                              <p:spTgt spid="23"/>
                                            </p:tgtEl>
                                            <p:attrNameLst>
                                              <p:attrName>style.visibility</p:attrName>
                                            </p:attrNameLst>
                                          </p:cBhvr>
                                          <p:to>
                                            <p:strVal val="visible"/>
                                          </p:to>
                                        </p:set>
                                        <p:anim calcmode="lin" valueType="num" p14:bounceEnd="56000">
                                          <p:cBhvr additive="base">
                                            <p:cTn id="34" dur="2250" fill="hold"/>
                                            <p:tgtEl>
                                              <p:spTgt spid="23"/>
                                            </p:tgtEl>
                                            <p:attrNameLst>
                                              <p:attrName>ppt_x</p:attrName>
                                            </p:attrNameLst>
                                          </p:cBhvr>
                                          <p:tavLst>
                                            <p:tav tm="0">
                                              <p:val>
                                                <p:strVal val="#ppt_x"/>
                                              </p:val>
                                            </p:tav>
                                            <p:tav tm="100000">
                                              <p:val>
                                                <p:strVal val="#ppt_x"/>
                                              </p:val>
                                            </p:tav>
                                          </p:tavLst>
                                        </p:anim>
                                        <p:anim calcmode="lin" valueType="num" p14:bounceEnd="56000">
                                          <p:cBhvr additive="base">
                                            <p:cTn id="35" dur="2250" fill="hold"/>
                                            <p:tgtEl>
                                              <p:spTgt spid="23"/>
                                            </p:tgtEl>
                                            <p:attrNameLst>
                                              <p:attrName>ppt_y</p:attrName>
                                            </p:attrNameLst>
                                          </p:cBhvr>
                                          <p:tavLst>
                                            <p:tav tm="0">
                                              <p:val>
                                                <p:strVal val="1+#ppt_h/2"/>
                                              </p:val>
                                            </p:tav>
                                            <p:tav tm="100000">
                                              <p:val>
                                                <p:strVal val="#ppt_y"/>
                                              </p:val>
                                            </p:tav>
                                          </p:tavLst>
                                        </p:anim>
                                      </p:childTnLst>
                                    </p:cTn>
                                  </p:par>
                                  <p:par>
                                    <p:cTn id="36"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37" dur="4000" fill="hold"/>
                                            <p:tgtEl>
                                              <p:spTgt spid="23"/>
                                            </p:tgtEl>
                                            <p:attrNameLst>
                                              <p:attrName>ppt_x</p:attrName>
                                              <p:attrName>ppt_y</p:attrName>
                                            </p:attrNameLst>
                                          </p:cBhvr>
                                          <p:rCtr x="0" y="1782"/>
                                        </p:animMotion>
                                      </p:childTnLst>
                                    </p:cTn>
                                  </p:par>
                                  <p:par>
                                    <p:cTn id="38" presetID="10" presetClass="entr" presetSubtype="0" fill="hold" grpId="0" nodeType="withEffect">
                                      <p:stCondLst>
                                        <p:cond delay="275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275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27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 presetClass="entr" presetSubtype="0" fill="hold" nodeType="withEffect">
                                      <p:stCondLst>
                                        <p:cond delay="1000"/>
                                      </p:stCondLst>
                                      <p:childTnLst>
                                        <p:set>
                                          <p:cBhvr>
                                            <p:cTn id="48" dur="1" fill="hold">
                                              <p:stCondLst>
                                                <p:cond delay="0"/>
                                              </p:stCondLst>
                                            </p:cTn>
                                            <p:tgtEl>
                                              <p:spTgt spid="157"/>
                                            </p:tgtEl>
                                            <p:attrNameLst>
                                              <p:attrName>style.visibility</p:attrName>
                                            </p:attrNameLst>
                                          </p:cBhvr>
                                          <p:to>
                                            <p:strVal val="visible"/>
                                          </p:to>
                                        </p:set>
                                      </p:childTnLst>
                                    </p:cTn>
                                  </p:par>
                                  <p:par>
                                    <p:cTn id="49" presetID="2" presetClass="entr" presetSubtype="4" accel="50000" fill="hold" nodeType="withEffect" p14:presetBounceEnd="50000">
                                      <p:stCondLst>
                                        <p:cond delay="1000"/>
                                      </p:stCondLst>
                                      <p:childTnLst>
                                        <p:set>
                                          <p:cBhvr>
                                            <p:cTn id="50" dur="1" fill="hold">
                                              <p:stCondLst>
                                                <p:cond delay="0"/>
                                              </p:stCondLst>
                                            </p:cTn>
                                            <p:tgtEl>
                                              <p:spTgt spid="157"/>
                                            </p:tgtEl>
                                            <p:attrNameLst>
                                              <p:attrName>style.visibility</p:attrName>
                                            </p:attrNameLst>
                                          </p:cBhvr>
                                          <p:to>
                                            <p:strVal val="visible"/>
                                          </p:to>
                                        </p:set>
                                        <p:anim calcmode="lin" valueType="num" p14:bounceEnd="50000">
                                          <p:cBhvr additive="base">
                                            <p:cTn id="51" dur="500" fill="hold"/>
                                            <p:tgtEl>
                                              <p:spTgt spid="157"/>
                                            </p:tgtEl>
                                            <p:attrNameLst>
                                              <p:attrName>ppt_x</p:attrName>
                                            </p:attrNameLst>
                                          </p:cBhvr>
                                          <p:tavLst>
                                            <p:tav tm="0">
                                              <p:val>
                                                <p:strVal val="#ppt_x"/>
                                              </p:val>
                                            </p:tav>
                                            <p:tav tm="100000">
                                              <p:val>
                                                <p:strVal val="#ppt_x"/>
                                              </p:val>
                                            </p:tav>
                                          </p:tavLst>
                                        </p:anim>
                                        <p:anim calcmode="lin" valueType="num" p14:bounceEnd="50000">
                                          <p:cBhvr additive="base">
                                            <p:cTn id="52" dur="500" fill="hold"/>
                                            <p:tgtEl>
                                              <p:spTgt spid="15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1500"/>
                                      </p:stCondLst>
                                      <p:childTnLst>
                                        <p:set>
                                          <p:cBhvr>
                                            <p:cTn id="54" dur="1" fill="hold">
                                              <p:stCondLst>
                                                <p:cond delay="0"/>
                                              </p:stCondLst>
                                            </p:cTn>
                                            <p:tgtEl>
                                              <p:spTgt spid="114"/>
                                            </p:tgtEl>
                                            <p:attrNameLst>
                                              <p:attrName>style.visibility</p:attrName>
                                            </p:attrNameLst>
                                          </p:cBhvr>
                                          <p:to>
                                            <p:strVal val="visible"/>
                                          </p:to>
                                        </p:set>
                                        <p:anim calcmode="lin" valueType="num">
                                          <p:cBhvr additive="base">
                                            <p:cTn id="55" dur="500" fill="hold"/>
                                            <p:tgtEl>
                                              <p:spTgt spid="114"/>
                                            </p:tgtEl>
                                            <p:attrNameLst>
                                              <p:attrName>ppt_x</p:attrName>
                                            </p:attrNameLst>
                                          </p:cBhvr>
                                          <p:tavLst>
                                            <p:tav tm="0">
                                              <p:val>
                                                <p:strVal val="#ppt_x"/>
                                              </p:val>
                                            </p:tav>
                                            <p:tav tm="100000">
                                              <p:val>
                                                <p:strVal val="#ppt_x"/>
                                              </p:val>
                                            </p:tav>
                                          </p:tavLst>
                                        </p:anim>
                                        <p:anim calcmode="lin" valueType="num">
                                          <p:cBhvr additive="base">
                                            <p:cTn id="56"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3" grpId="0" animBg="1"/>
          <p:bldP spid="43" grpId="1" animBg="1"/>
          <p:bldP spid="23" grpId="0" animBg="1"/>
          <p:bldP spid="23" grpId="1" animBg="1"/>
          <p:bldP spid="19" grpId="0" animBg="1"/>
          <p:bldP spid="20" grpId="0" animBg="1"/>
          <p:bldP spid="21" grpId="0" animBg="1"/>
          <p:bldP spid="21" grpId="1" animBg="1"/>
          <p:bldP spid="4" grpId="0"/>
          <p:bldP spid="4"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42" presetClass="path" presetSubtype="0" accel="49333" decel="50667" fill="hold" grpId="1" nodeType="withEffect">
                                      <p:stCondLst>
                                        <p:cond delay="250"/>
                                      </p:stCondLst>
                                      <p:childTnLst>
                                        <p:animMotion origin="layout" path="M 2.08333E-6 -4.44444E-6 L 2.08333E-6 0.1625 " pathEditMode="relative" rAng="0" ptsTypes="AA">
                                          <p:cBhvr>
                                            <p:cTn id="9" dur="750" spd="-100000" fill="hold"/>
                                            <p:tgtEl>
                                              <p:spTgt spid="43"/>
                                            </p:tgtEl>
                                            <p:attrNameLst>
                                              <p:attrName>ppt_x</p:attrName>
                                              <p:attrName>ppt_y</p:attrName>
                                            </p:attrNameLst>
                                          </p:cBhvr>
                                          <p:rCtr x="0" y="8125"/>
                                        </p:animMotion>
                                      </p:childTnLst>
                                    </p:cTn>
                                  </p:par>
                                  <p:par>
                                    <p:cTn id="10" presetID="2" presetClass="entr" presetSubtype="4" accel="12000" fill="hold" nodeType="withEffect">
                                      <p:stCondLst>
                                        <p:cond delay="0"/>
                                      </p:stCondLst>
                                      <p:iterate type="lt">
                                        <p:tmPct val="3000"/>
                                      </p:iterate>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250" fill="hold"/>
                                            <p:tgtEl>
                                              <p:spTgt spid="42"/>
                                            </p:tgtEl>
                                            <p:attrNameLst>
                                              <p:attrName>ppt_x</p:attrName>
                                            </p:attrNameLst>
                                          </p:cBhvr>
                                          <p:tavLst>
                                            <p:tav tm="0">
                                              <p:val>
                                                <p:strVal val="#ppt_x"/>
                                              </p:val>
                                            </p:tav>
                                            <p:tav tm="100000">
                                              <p:val>
                                                <p:strVal val="#ppt_x"/>
                                              </p:val>
                                            </p:tav>
                                          </p:tavLst>
                                        </p:anim>
                                        <p:anim calcmode="lin" valueType="num">
                                          <p:cBhvr additive="base">
                                            <p:cTn id="13" dur="1250" fill="hold"/>
                                            <p:tgtEl>
                                              <p:spTgt spid="42"/>
                                            </p:tgtEl>
                                            <p:attrNameLst>
                                              <p:attrName>ppt_y</p:attrName>
                                            </p:attrNameLst>
                                          </p:cBhvr>
                                          <p:tavLst>
                                            <p:tav tm="0">
                                              <p:val>
                                                <p:strVal val="1+#ppt_h/2"/>
                                              </p:val>
                                            </p:tav>
                                            <p:tav tm="100000">
                                              <p:val>
                                                <p:strVal val="#ppt_y"/>
                                              </p:val>
                                            </p:tav>
                                          </p:tavLst>
                                        </p:anim>
                                      </p:childTnLst>
                                    </p:cTn>
                                  </p:par>
                                  <p:par>
                                    <p:cTn id="14" presetID="42" presetClass="path" presetSubtype="0" repeatCount="indefinite" accel="50000" decel="50000" autoRev="1" fill="hold" nodeType="withEffect">
                                      <p:stCondLst>
                                        <p:cond delay="1500"/>
                                      </p:stCondLst>
                                      <p:iterate type="lt">
                                        <p:tmPct val="0"/>
                                      </p:iterate>
                                      <p:childTnLst>
                                        <p:animMotion origin="layout" path="M 3.75E-6 -4.81481E-6 L 3.75E-6 0.03588 " pathEditMode="relative" rAng="0" ptsTypes="AA">
                                          <p:cBhvr>
                                            <p:cTn id="15" dur="4000" fill="hold"/>
                                            <p:tgtEl>
                                              <p:spTgt spid="42"/>
                                            </p:tgtEl>
                                            <p:attrNameLst>
                                              <p:attrName>ppt_x</p:attrName>
                                              <p:attrName>ppt_y</p:attrName>
                                            </p:attrNameLst>
                                          </p:cBhvr>
                                          <p:rCtr x="0" y="1782"/>
                                        </p:animMotion>
                                      </p:childTnLst>
                                    </p:cTn>
                                  </p:par>
                                  <p:par>
                                    <p:cTn id="16" presetID="22" presetClass="entr" presetSubtype="1"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up)">
                                          <p:cBhvr>
                                            <p:cTn id="18" dur="500"/>
                                            <p:tgtEl>
                                              <p:spTgt spid="29"/>
                                            </p:tgtEl>
                                          </p:cBhvr>
                                        </p:animEffect>
                                      </p:childTnLst>
                                    </p:cTn>
                                  </p:par>
                                  <p:par>
                                    <p:cTn id="19" presetID="42" presetClass="path" presetSubtype="0" accel="49333" decel="50667" fill="hold" nodeType="withEffect">
                                      <p:stCondLst>
                                        <p:cond delay="0"/>
                                      </p:stCondLst>
                                      <p:childTnLst>
                                        <p:animMotion origin="layout" path="M 1.66667E-6 4.81481E-6 L 1.66667E-6 0.07245 " pathEditMode="relative" rAng="0" ptsTypes="AA">
                                          <p:cBhvr>
                                            <p:cTn id="20" dur="750" spd="-100000" fill="hold"/>
                                            <p:tgtEl>
                                              <p:spTgt spid="29"/>
                                            </p:tgtEl>
                                            <p:attrNameLst>
                                              <p:attrName>ppt_x</p:attrName>
                                              <p:attrName>ppt_y</p:attrName>
                                            </p:attrNameLst>
                                          </p:cBhvr>
                                          <p:rCtr x="0" y="3611"/>
                                        </p:animMotion>
                                      </p:childTnLst>
                                    </p:cTn>
                                  </p:par>
                                  <p:par>
                                    <p:cTn id="21" presetID="22" presetClass="entr" presetSubtype="1" fill="hold" grpId="0"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par>
                                    <p:cTn id="24" presetID="42" presetClass="path" presetSubtype="0" accel="49333" decel="50667" fill="hold" grpId="1" nodeType="withEffect">
                                      <p:stCondLst>
                                        <p:cond delay="250"/>
                                      </p:stCondLst>
                                      <p:childTnLst>
                                        <p:animMotion origin="layout" path="M -2.5E-6 -3.7037E-6 L -2.5E-6 0.07246 " pathEditMode="relative" rAng="0" ptsTypes="AA">
                                          <p:cBhvr>
                                            <p:cTn id="25" dur="750" spd="-100000" fill="hold"/>
                                            <p:tgtEl>
                                              <p:spTgt spid="4"/>
                                            </p:tgtEl>
                                            <p:attrNameLst>
                                              <p:attrName>ppt_x</p:attrName>
                                              <p:attrName>ppt_y</p:attrName>
                                            </p:attrNameLst>
                                          </p:cBhvr>
                                          <p:rCtr x="0" y="3611"/>
                                        </p:animMotion>
                                      </p:childTnLst>
                                    </p:cTn>
                                  </p:par>
                                  <p:par>
                                    <p:cTn id="26" presetID="2" presetClass="entr" presetSubtype="4" accel="12000" fill="hold" grpId="0" nodeType="withEffect">
                                      <p:stCondLst>
                                        <p:cond delay="0"/>
                                      </p:stCondLst>
                                      <p:iterate type="lt">
                                        <p:tmPct val="3000"/>
                                      </p:iterate>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2250" fill="hold"/>
                                            <p:tgtEl>
                                              <p:spTgt spid="21"/>
                                            </p:tgtEl>
                                            <p:attrNameLst>
                                              <p:attrName>ppt_x</p:attrName>
                                            </p:attrNameLst>
                                          </p:cBhvr>
                                          <p:tavLst>
                                            <p:tav tm="0">
                                              <p:val>
                                                <p:strVal val="#ppt_x"/>
                                              </p:val>
                                            </p:tav>
                                            <p:tav tm="100000">
                                              <p:val>
                                                <p:strVal val="#ppt_x"/>
                                              </p:val>
                                            </p:tav>
                                          </p:tavLst>
                                        </p:anim>
                                        <p:anim calcmode="lin" valueType="num">
                                          <p:cBhvr additive="base">
                                            <p:cTn id="29" dur="2250" fill="hold"/>
                                            <p:tgtEl>
                                              <p:spTgt spid="21"/>
                                            </p:tgtEl>
                                            <p:attrNameLst>
                                              <p:attrName>ppt_y</p:attrName>
                                            </p:attrNameLst>
                                          </p:cBhvr>
                                          <p:tavLst>
                                            <p:tav tm="0">
                                              <p:val>
                                                <p:strVal val="1+#ppt_h/2"/>
                                              </p:val>
                                            </p:tav>
                                            <p:tav tm="100000">
                                              <p:val>
                                                <p:strVal val="#ppt_y"/>
                                              </p:val>
                                            </p:tav>
                                          </p:tavLst>
                                        </p:anim>
                                      </p:childTnLst>
                                    </p:cTn>
                                  </p:par>
                                  <p:par>
                                    <p:cTn id="30"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31" dur="4000" fill="hold"/>
                                            <p:tgtEl>
                                              <p:spTgt spid="21"/>
                                            </p:tgtEl>
                                            <p:attrNameLst>
                                              <p:attrName>ppt_x</p:attrName>
                                              <p:attrName>ppt_y</p:attrName>
                                            </p:attrNameLst>
                                          </p:cBhvr>
                                          <p:rCtr x="0" y="1782"/>
                                        </p:animMotion>
                                      </p:childTnLst>
                                    </p:cTn>
                                  </p:par>
                                  <p:par>
                                    <p:cTn id="32" presetID="2" presetClass="entr" presetSubtype="4" accel="12000" fill="hold" grpId="0" nodeType="withEffect">
                                      <p:stCondLst>
                                        <p:cond delay="0"/>
                                      </p:stCondLst>
                                      <p:iterate type="lt">
                                        <p:tmPct val="3000"/>
                                      </p:iterate>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2250" fill="hold"/>
                                            <p:tgtEl>
                                              <p:spTgt spid="23"/>
                                            </p:tgtEl>
                                            <p:attrNameLst>
                                              <p:attrName>ppt_x</p:attrName>
                                            </p:attrNameLst>
                                          </p:cBhvr>
                                          <p:tavLst>
                                            <p:tav tm="0">
                                              <p:val>
                                                <p:strVal val="#ppt_x"/>
                                              </p:val>
                                            </p:tav>
                                            <p:tav tm="100000">
                                              <p:val>
                                                <p:strVal val="#ppt_x"/>
                                              </p:val>
                                            </p:tav>
                                          </p:tavLst>
                                        </p:anim>
                                        <p:anim calcmode="lin" valueType="num">
                                          <p:cBhvr additive="base">
                                            <p:cTn id="35" dur="2250" fill="hold"/>
                                            <p:tgtEl>
                                              <p:spTgt spid="23"/>
                                            </p:tgtEl>
                                            <p:attrNameLst>
                                              <p:attrName>ppt_y</p:attrName>
                                            </p:attrNameLst>
                                          </p:cBhvr>
                                          <p:tavLst>
                                            <p:tav tm="0">
                                              <p:val>
                                                <p:strVal val="1+#ppt_h/2"/>
                                              </p:val>
                                            </p:tav>
                                            <p:tav tm="100000">
                                              <p:val>
                                                <p:strVal val="#ppt_y"/>
                                              </p:val>
                                            </p:tav>
                                          </p:tavLst>
                                        </p:anim>
                                      </p:childTnLst>
                                    </p:cTn>
                                  </p:par>
                                  <p:par>
                                    <p:cTn id="36"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37" dur="4000" fill="hold"/>
                                            <p:tgtEl>
                                              <p:spTgt spid="23"/>
                                            </p:tgtEl>
                                            <p:attrNameLst>
                                              <p:attrName>ppt_x</p:attrName>
                                              <p:attrName>ppt_y</p:attrName>
                                            </p:attrNameLst>
                                          </p:cBhvr>
                                          <p:rCtr x="0" y="1782"/>
                                        </p:animMotion>
                                      </p:childTnLst>
                                    </p:cTn>
                                  </p:par>
                                  <p:par>
                                    <p:cTn id="38" presetID="10" presetClass="entr" presetSubtype="0" fill="hold" grpId="0" nodeType="withEffect">
                                      <p:stCondLst>
                                        <p:cond delay="275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275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27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 presetClass="entr" presetSubtype="0" fill="hold" nodeType="withEffect">
                                      <p:stCondLst>
                                        <p:cond delay="1000"/>
                                      </p:stCondLst>
                                      <p:childTnLst>
                                        <p:set>
                                          <p:cBhvr>
                                            <p:cTn id="48" dur="1" fill="hold">
                                              <p:stCondLst>
                                                <p:cond delay="0"/>
                                              </p:stCondLst>
                                            </p:cTn>
                                            <p:tgtEl>
                                              <p:spTgt spid="157"/>
                                            </p:tgtEl>
                                            <p:attrNameLst>
                                              <p:attrName>style.visibility</p:attrName>
                                            </p:attrNameLst>
                                          </p:cBhvr>
                                          <p:to>
                                            <p:strVal val="visible"/>
                                          </p:to>
                                        </p:set>
                                      </p:childTnLst>
                                    </p:cTn>
                                  </p:par>
                                  <p:par>
                                    <p:cTn id="49" presetID="2" presetClass="entr" presetSubtype="4" accel="50000" fill="hold" nodeType="withEffect">
                                      <p:stCondLst>
                                        <p:cond delay="1000"/>
                                      </p:stCondLst>
                                      <p:childTnLst>
                                        <p:set>
                                          <p:cBhvr>
                                            <p:cTn id="50" dur="1" fill="hold">
                                              <p:stCondLst>
                                                <p:cond delay="0"/>
                                              </p:stCondLst>
                                            </p:cTn>
                                            <p:tgtEl>
                                              <p:spTgt spid="157"/>
                                            </p:tgtEl>
                                            <p:attrNameLst>
                                              <p:attrName>style.visibility</p:attrName>
                                            </p:attrNameLst>
                                          </p:cBhvr>
                                          <p:to>
                                            <p:strVal val="visible"/>
                                          </p:to>
                                        </p:set>
                                        <p:anim calcmode="lin" valueType="num">
                                          <p:cBhvr additive="base">
                                            <p:cTn id="51" dur="500" fill="hold"/>
                                            <p:tgtEl>
                                              <p:spTgt spid="157"/>
                                            </p:tgtEl>
                                            <p:attrNameLst>
                                              <p:attrName>ppt_x</p:attrName>
                                            </p:attrNameLst>
                                          </p:cBhvr>
                                          <p:tavLst>
                                            <p:tav tm="0">
                                              <p:val>
                                                <p:strVal val="#ppt_x"/>
                                              </p:val>
                                            </p:tav>
                                            <p:tav tm="100000">
                                              <p:val>
                                                <p:strVal val="#ppt_x"/>
                                              </p:val>
                                            </p:tav>
                                          </p:tavLst>
                                        </p:anim>
                                        <p:anim calcmode="lin" valueType="num">
                                          <p:cBhvr additive="base">
                                            <p:cTn id="52" dur="500" fill="hold"/>
                                            <p:tgtEl>
                                              <p:spTgt spid="15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1500"/>
                                      </p:stCondLst>
                                      <p:childTnLst>
                                        <p:set>
                                          <p:cBhvr>
                                            <p:cTn id="54" dur="1" fill="hold">
                                              <p:stCondLst>
                                                <p:cond delay="0"/>
                                              </p:stCondLst>
                                            </p:cTn>
                                            <p:tgtEl>
                                              <p:spTgt spid="114"/>
                                            </p:tgtEl>
                                            <p:attrNameLst>
                                              <p:attrName>style.visibility</p:attrName>
                                            </p:attrNameLst>
                                          </p:cBhvr>
                                          <p:to>
                                            <p:strVal val="visible"/>
                                          </p:to>
                                        </p:set>
                                        <p:anim calcmode="lin" valueType="num">
                                          <p:cBhvr additive="base">
                                            <p:cTn id="55" dur="500" fill="hold"/>
                                            <p:tgtEl>
                                              <p:spTgt spid="114"/>
                                            </p:tgtEl>
                                            <p:attrNameLst>
                                              <p:attrName>ppt_x</p:attrName>
                                            </p:attrNameLst>
                                          </p:cBhvr>
                                          <p:tavLst>
                                            <p:tav tm="0">
                                              <p:val>
                                                <p:strVal val="#ppt_x"/>
                                              </p:val>
                                            </p:tav>
                                            <p:tav tm="100000">
                                              <p:val>
                                                <p:strVal val="#ppt_x"/>
                                              </p:val>
                                            </p:tav>
                                          </p:tavLst>
                                        </p:anim>
                                        <p:anim calcmode="lin" valueType="num">
                                          <p:cBhvr additive="base">
                                            <p:cTn id="56"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3" grpId="0" animBg="1"/>
          <p:bldP spid="43" grpId="1" animBg="1"/>
          <p:bldP spid="23" grpId="0" animBg="1"/>
          <p:bldP spid="23" grpId="1" animBg="1"/>
          <p:bldP spid="19" grpId="0" animBg="1"/>
          <p:bldP spid="20" grpId="0" animBg="1"/>
          <p:bldP spid="21" grpId="0" animBg="1"/>
          <p:bldP spid="21" grpId="1" animBg="1"/>
          <p:bldP spid="4" grpId="0"/>
          <p:bldP spid="4" grpId="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CB63B2C1-2C2F-49C8-A825-0F20908BFD62}"/>
              </a:ext>
            </a:extLst>
          </p:cNvPr>
          <p:cNvSpPr/>
          <p:nvPr/>
        </p:nvSpPr>
        <p:spPr>
          <a:xfrm>
            <a:off x="5905500" y="-1365634"/>
            <a:ext cx="5410200" cy="5410200"/>
          </a:xfrm>
          <a:prstGeom prst="ellipse">
            <a:avLst/>
          </a:prstGeom>
          <a:solidFill>
            <a:schemeClr val="accent1">
              <a:lumMod val="40000"/>
              <a:lumOff val="60000"/>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FBB4229-7134-4A48-B753-190C81AA70C5}"/>
              </a:ext>
            </a:extLst>
          </p:cNvPr>
          <p:cNvSpPr/>
          <p:nvPr/>
        </p:nvSpPr>
        <p:spPr>
          <a:xfrm>
            <a:off x="-1359355" y="1669437"/>
            <a:ext cx="5410200" cy="5410200"/>
          </a:xfrm>
          <a:prstGeom prst="ellipse">
            <a:avLst/>
          </a:prstGeom>
          <a:solidFill>
            <a:schemeClr val="accent1">
              <a:lumMod val="40000"/>
              <a:lumOff val="60000"/>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AB7B2A3D-A739-4621-9E2B-E2B067FFBF02}"/>
              </a:ext>
            </a:extLst>
          </p:cNvPr>
          <p:cNvSpPr/>
          <p:nvPr/>
        </p:nvSpPr>
        <p:spPr>
          <a:xfrm flipH="1">
            <a:off x="0" y="4297889"/>
            <a:ext cx="4857750" cy="2560111"/>
          </a:xfrm>
          <a:custGeom>
            <a:avLst/>
            <a:gdLst>
              <a:gd name="connsiteX0" fmla="*/ 1973725 w 2360546"/>
              <a:gd name="connsiteY0" fmla="*/ 1180 h 1244045"/>
              <a:gd name="connsiteX1" fmla="*/ 2322417 w 2360546"/>
              <a:gd name="connsiteY1" fmla="*/ 63145 h 1244045"/>
              <a:gd name="connsiteX2" fmla="*/ 2360546 w 2360546"/>
              <a:gd name="connsiteY2" fmla="*/ 83039 h 1244045"/>
              <a:gd name="connsiteX3" fmla="*/ 2360546 w 2360546"/>
              <a:gd name="connsiteY3" fmla="*/ 1244045 h 1244045"/>
              <a:gd name="connsiteX4" fmla="*/ 0 w 2360546"/>
              <a:gd name="connsiteY4" fmla="*/ 1244045 h 1244045"/>
              <a:gd name="connsiteX5" fmla="*/ 8704 w 2360546"/>
              <a:gd name="connsiteY5" fmla="*/ 1220407 h 1244045"/>
              <a:gd name="connsiteX6" fmla="*/ 1048424 w 2360546"/>
              <a:gd name="connsiteY6" fmla="*/ 1029638 h 1244045"/>
              <a:gd name="connsiteX7" fmla="*/ 1576493 w 2360546"/>
              <a:gd name="connsiteY7" fmla="*/ 135010 h 1244045"/>
              <a:gd name="connsiteX8" fmla="*/ 1973725 w 2360546"/>
              <a:gd name="connsiteY8" fmla="*/ 1180 h 124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546" h="1244045">
                <a:moveTo>
                  <a:pt x="1973725" y="1180"/>
                </a:moveTo>
                <a:cubicBezTo>
                  <a:pt x="2100280" y="-5925"/>
                  <a:pt x="2218746" y="19603"/>
                  <a:pt x="2322417" y="63145"/>
                </a:cubicBezTo>
                <a:lnTo>
                  <a:pt x="2360546" y="83039"/>
                </a:lnTo>
                <a:lnTo>
                  <a:pt x="2360546" y="1244045"/>
                </a:lnTo>
                <a:lnTo>
                  <a:pt x="0" y="1244045"/>
                </a:lnTo>
                <a:lnTo>
                  <a:pt x="8704" y="1220407"/>
                </a:lnTo>
                <a:cubicBezTo>
                  <a:pt x="246394" y="634239"/>
                  <a:pt x="718932" y="1219239"/>
                  <a:pt x="1048424" y="1029638"/>
                </a:cubicBezTo>
                <a:cubicBezTo>
                  <a:pt x="1388544" y="833920"/>
                  <a:pt x="1252670" y="449659"/>
                  <a:pt x="1576493" y="135010"/>
                </a:cubicBezTo>
                <a:cubicBezTo>
                  <a:pt x="1712523" y="48023"/>
                  <a:pt x="1847169" y="8285"/>
                  <a:pt x="1973725" y="1180"/>
                </a:cubicBezTo>
                <a:close/>
              </a:path>
            </a:pathLst>
          </a:custGeom>
          <a:gradFill>
            <a:gsLst>
              <a:gs pos="2000">
                <a:srgbClr val="CC07CD"/>
              </a:gs>
              <a:gs pos="51000">
                <a:srgbClr val="7030A0"/>
              </a:gs>
              <a:gs pos="100000">
                <a:srgbClr val="7C3AC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3" name="Oval 22">
            <a:extLst>
              <a:ext uri="{FF2B5EF4-FFF2-40B4-BE49-F238E27FC236}">
                <a16:creationId xmlns:a16="http://schemas.microsoft.com/office/drawing/2014/main" id="{528BA50D-C9A5-431D-9659-185D7CDE7CB8}"/>
              </a:ext>
            </a:extLst>
          </p:cNvPr>
          <p:cNvSpPr/>
          <p:nvPr/>
        </p:nvSpPr>
        <p:spPr>
          <a:xfrm>
            <a:off x="-336048" y="5680868"/>
            <a:ext cx="2099171" cy="2099171"/>
          </a:xfrm>
          <a:prstGeom prst="ellipse">
            <a:avLst/>
          </a:prstGeom>
          <a:gradFill>
            <a:gsLst>
              <a:gs pos="0">
                <a:schemeClr val="bg1">
                  <a:alpha val="50000"/>
                </a:schemeClr>
              </a:gs>
              <a:gs pos="69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FC6402D9-0198-4BE5-9CA8-8639F2738059}"/>
              </a:ext>
            </a:extLst>
          </p:cNvPr>
          <p:cNvSpPr/>
          <p:nvPr/>
        </p:nvSpPr>
        <p:spPr>
          <a:xfrm>
            <a:off x="8368854" y="-570488"/>
            <a:ext cx="5410200" cy="5410200"/>
          </a:xfrm>
          <a:prstGeom prst="ellipse">
            <a:avLst/>
          </a:prstGeom>
          <a:solidFill>
            <a:schemeClr val="accent2">
              <a:lumMod val="40000"/>
              <a:lumOff val="60000"/>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E853D3-1D12-4313-8412-3AE1CD5D6D48}"/>
              </a:ext>
            </a:extLst>
          </p:cNvPr>
          <p:cNvSpPr/>
          <p:nvPr/>
        </p:nvSpPr>
        <p:spPr>
          <a:xfrm>
            <a:off x="9829800" y="966401"/>
            <a:ext cx="1485900" cy="1485900"/>
          </a:xfrm>
          <a:prstGeom prst="ellipse">
            <a:avLst/>
          </a:prstGeom>
          <a:gradFill>
            <a:gsLst>
              <a:gs pos="0">
                <a:schemeClr val="bg1">
                  <a:alpha val="50000"/>
                </a:schemeClr>
              </a:gs>
              <a:gs pos="69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2" name="Picture 41">
            <a:extLst>
              <a:ext uri="{FF2B5EF4-FFF2-40B4-BE49-F238E27FC236}">
                <a16:creationId xmlns:a16="http://schemas.microsoft.com/office/drawing/2014/main" id="{589DC548-8975-42F4-878E-A3F7F3BD04E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7629"/>
          <a:stretch/>
        </p:blipFill>
        <p:spPr>
          <a:xfrm>
            <a:off x="299771" y="1225166"/>
            <a:ext cx="2390679" cy="5638800"/>
          </a:xfrm>
          <a:prstGeom prst="rect">
            <a:avLst/>
          </a:prstGeom>
          <a:effectLst>
            <a:outerShdw blurRad="635000" dist="889000" dir="2700000" sx="90000" sy="90000" algn="tl" rotWithShape="0">
              <a:prstClr val="black">
                <a:alpha val="10000"/>
              </a:prstClr>
            </a:outerShdw>
          </a:effectLst>
        </p:spPr>
      </p:pic>
      <p:grpSp>
        <p:nvGrpSpPr>
          <p:cNvPr id="29" name="Group 28">
            <a:extLst>
              <a:ext uri="{FF2B5EF4-FFF2-40B4-BE49-F238E27FC236}">
                <a16:creationId xmlns:a16="http://schemas.microsoft.com/office/drawing/2014/main" id="{96BB6BE9-BA29-4431-BD39-B240DC7998F9}"/>
              </a:ext>
            </a:extLst>
          </p:cNvPr>
          <p:cNvGrpSpPr/>
          <p:nvPr/>
        </p:nvGrpSpPr>
        <p:grpSpPr>
          <a:xfrm>
            <a:off x="2476837" y="291369"/>
            <a:ext cx="8127663" cy="927831"/>
            <a:chOff x="4322761" y="990600"/>
            <a:chExt cx="8127663" cy="927831"/>
          </a:xfrm>
        </p:grpSpPr>
        <p:sp>
          <p:nvSpPr>
            <p:cNvPr id="32" name="TextBox 31">
              <a:extLst>
                <a:ext uri="{FF2B5EF4-FFF2-40B4-BE49-F238E27FC236}">
                  <a16:creationId xmlns:a16="http://schemas.microsoft.com/office/drawing/2014/main" id="{299B988F-9769-47BC-A7D6-63229A527853}"/>
                </a:ext>
              </a:extLst>
            </p:cNvPr>
            <p:cNvSpPr txBox="1"/>
            <p:nvPr/>
          </p:nvSpPr>
          <p:spPr>
            <a:xfrm>
              <a:off x="4322761" y="1148990"/>
              <a:ext cx="8127663" cy="769441"/>
            </a:xfrm>
            <a:prstGeom prst="rect">
              <a:avLst/>
            </a:prstGeom>
            <a:noFill/>
          </p:spPr>
          <p:txBody>
            <a:bodyPr wrap="square">
              <a:spAutoFit/>
            </a:bodyPr>
            <a:lstStyle/>
            <a:p>
              <a:r>
                <a:rPr lang="en-US" sz="4400" b="1" i="0" u="none" strike="noStrike" dirty="0">
                  <a:solidFill>
                    <a:srgbClr val="000000"/>
                  </a:solidFill>
                  <a:effectLst/>
                  <a:latin typeface="Century Gothic" panose="020B0502020202020204" pitchFamily="34" charset="0"/>
                </a:rPr>
                <a:t>Representation of Binary tree</a:t>
              </a:r>
              <a:r>
                <a:rPr lang="en-US" sz="4400" b="1" i="0" u="none" strike="noStrike" dirty="0">
                  <a:effectLst/>
                  <a:latin typeface="Century Gothic" panose="020B0502020202020204" pitchFamily="34" charset="0"/>
                </a:rPr>
                <a:t>​</a:t>
              </a:r>
              <a:endParaRPr lang="en-ID" sz="4400" b="1" dirty="0">
                <a:solidFill>
                  <a:schemeClr val="accent1"/>
                </a:solidFill>
                <a:latin typeface="Century Gothic" panose="020B0502020202020204" pitchFamily="34" charset="0"/>
              </a:endParaRPr>
            </a:p>
          </p:txBody>
        </p:sp>
        <p:grpSp>
          <p:nvGrpSpPr>
            <p:cNvPr id="33" name="Group 32">
              <a:extLst>
                <a:ext uri="{FF2B5EF4-FFF2-40B4-BE49-F238E27FC236}">
                  <a16:creationId xmlns:a16="http://schemas.microsoft.com/office/drawing/2014/main" id="{36190996-666D-4E6A-ABED-F6E37EA8D9E6}"/>
                </a:ext>
              </a:extLst>
            </p:cNvPr>
            <p:cNvGrpSpPr/>
            <p:nvPr/>
          </p:nvGrpSpPr>
          <p:grpSpPr>
            <a:xfrm>
              <a:off x="4454016" y="990600"/>
              <a:ext cx="550576" cy="88106"/>
              <a:chOff x="1121854" y="990600"/>
              <a:chExt cx="550576" cy="88106"/>
            </a:xfrm>
          </p:grpSpPr>
          <p:sp>
            <p:nvSpPr>
              <p:cNvPr id="34" name="Oval 33">
                <a:extLst>
                  <a:ext uri="{FF2B5EF4-FFF2-40B4-BE49-F238E27FC236}">
                    <a16:creationId xmlns:a16="http://schemas.microsoft.com/office/drawing/2014/main" id="{C0A05733-1037-48B7-B8B2-3BF796EDB074}"/>
                  </a:ext>
                </a:extLst>
              </p:cNvPr>
              <p:cNvSpPr/>
              <p:nvPr/>
            </p:nvSpPr>
            <p:spPr>
              <a:xfrm>
                <a:off x="1121854" y="990600"/>
                <a:ext cx="88106" cy="88106"/>
              </a:xfrm>
              <a:prstGeom prst="ellipse">
                <a:avLst/>
              </a:prstGeom>
              <a:gradFill>
                <a:gsLst>
                  <a:gs pos="2000">
                    <a:schemeClr val="accent1"/>
                  </a:gs>
                  <a:gs pos="100000">
                    <a:schemeClr val="accent1">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5" name="Oval 34">
                <a:extLst>
                  <a:ext uri="{FF2B5EF4-FFF2-40B4-BE49-F238E27FC236}">
                    <a16:creationId xmlns:a16="http://schemas.microsoft.com/office/drawing/2014/main" id="{5AC3CBA2-B735-4DC7-8558-66CB26A9A804}"/>
                  </a:ext>
                </a:extLst>
              </p:cNvPr>
              <p:cNvSpPr/>
              <p:nvPr/>
            </p:nvSpPr>
            <p:spPr>
              <a:xfrm>
                <a:off x="1353089" y="990600"/>
                <a:ext cx="88106" cy="88106"/>
              </a:xfrm>
              <a:prstGeom prst="ellipse">
                <a:avLst/>
              </a:prstGeom>
              <a:gradFill>
                <a:gsLst>
                  <a:gs pos="2000">
                    <a:schemeClr val="accent2"/>
                  </a:gs>
                  <a:gs pos="100000">
                    <a:schemeClr val="accent2">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6" name="Oval 35">
                <a:extLst>
                  <a:ext uri="{FF2B5EF4-FFF2-40B4-BE49-F238E27FC236}">
                    <a16:creationId xmlns:a16="http://schemas.microsoft.com/office/drawing/2014/main" id="{479CFB99-AC1D-4471-A4D5-3D4FD6636A2B}"/>
                  </a:ext>
                </a:extLst>
              </p:cNvPr>
              <p:cNvSpPr/>
              <p:nvPr/>
            </p:nvSpPr>
            <p:spPr>
              <a:xfrm>
                <a:off x="1584324" y="990600"/>
                <a:ext cx="88106" cy="88106"/>
              </a:xfrm>
              <a:prstGeom prst="ellipse">
                <a:avLst/>
              </a:prstGeom>
              <a:gradFill>
                <a:gsLst>
                  <a:gs pos="2000">
                    <a:schemeClr val="accent3"/>
                  </a:gs>
                  <a:gs pos="100000">
                    <a:schemeClr val="accent3">
                      <a:lumMod val="60000"/>
                      <a:lumOff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grpSp>
      <p:grpSp>
        <p:nvGrpSpPr>
          <p:cNvPr id="157" name="Group 156">
            <a:extLst>
              <a:ext uri="{FF2B5EF4-FFF2-40B4-BE49-F238E27FC236}">
                <a16:creationId xmlns:a16="http://schemas.microsoft.com/office/drawing/2014/main" id="{619AC758-0C73-34CC-AFD4-64B441373533}"/>
              </a:ext>
            </a:extLst>
          </p:cNvPr>
          <p:cNvGrpSpPr/>
          <p:nvPr/>
        </p:nvGrpSpPr>
        <p:grpSpPr>
          <a:xfrm>
            <a:off x="9000369" y="2267171"/>
            <a:ext cx="3034692" cy="1161829"/>
            <a:chOff x="7479508" y="2267171"/>
            <a:chExt cx="4555554" cy="2411688"/>
          </a:xfrm>
        </p:grpSpPr>
        <p:sp>
          <p:nvSpPr>
            <p:cNvPr id="113" name="Rectangle: Rounded Corners 13">
              <a:extLst>
                <a:ext uri="{FF2B5EF4-FFF2-40B4-BE49-F238E27FC236}">
                  <a16:creationId xmlns:a16="http://schemas.microsoft.com/office/drawing/2014/main" id="{8318A8D4-F46B-A149-E4C8-7AEB7ECBD12F}"/>
                </a:ext>
              </a:extLst>
            </p:cNvPr>
            <p:cNvSpPr/>
            <p:nvPr/>
          </p:nvSpPr>
          <p:spPr>
            <a:xfrm>
              <a:off x="7479508" y="2267171"/>
              <a:ext cx="4555554" cy="2411688"/>
            </a:xfrm>
            <a:prstGeom prst="roundRect">
              <a:avLst>
                <a:gd name="adj" fmla="val 13637"/>
              </a:avLst>
            </a:prstGeom>
            <a:gradFill>
              <a:gsLst>
                <a:gs pos="0">
                  <a:schemeClr val="accent2"/>
                </a:gs>
                <a:gs pos="100000">
                  <a:schemeClr val="accent2">
                    <a:lumMod val="60000"/>
                    <a:lumOff val="40000"/>
                  </a:schemeClr>
                </a:gs>
              </a:gsLst>
              <a:lin ang="2700000" scaled="1"/>
            </a:gradFill>
            <a:ln>
              <a:noFill/>
            </a:ln>
            <a:effectLst>
              <a:outerShdw blurRad="762000" dist="228600" dir="2700000" sx="95000" sy="95000" algn="tl"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153" name="TextBox 152">
              <a:extLst>
                <a:ext uri="{FF2B5EF4-FFF2-40B4-BE49-F238E27FC236}">
                  <a16:creationId xmlns:a16="http://schemas.microsoft.com/office/drawing/2014/main" id="{A6B6C40E-C963-58AF-4167-E91431663866}"/>
                </a:ext>
              </a:extLst>
            </p:cNvPr>
            <p:cNvSpPr txBox="1"/>
            <p:nvPr/>
          </p:nvSpPr>
          <p:spPr>
            <a:xfrm>
              <a:off x="7575647" y="2519969"/>
              <a:ext cx="444843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5E6CA8"/>
                  </a:solidFill>
                  <a:cs typeface="Calibri"/>
                </a:rPr>
                <a:t>Rule 1: Make complete binary tree</a:t>
              </a:r>
            </a:p>
          </p:txBody>
        </p:sp>
      </p:grpSp>
      <p:grpSp>
        <p:nvGrpSpPr>
          <p:cNvPr id="2" name="Group 1">
            <a:extLst>
              <a:ext uri="{FF2B5EF4-FFF2-40B4-BE49-F238E27FC236}">
                <a16:creationId xmlns:a16="http://schemas.microsoft.com/office/drawing/2014/main" id="{51785594-5B89-23F7-C59C-E7C3C4EB0AE9}"/>
              </a:ext>
            </a:extLst>
          </p:cNvPr>
          <p:cNvGrpSpPr/>
          <p:nvPr/>
        </p:nvGrpSpPr>
        <p:grpSpPr>
          <a:xfrm>
            <a:off x="2705424" y="1479324"/>
            <a:ext cx="5721109" cy="4730090"/>
            <a:chOff x="2962672" y="1253763"/>
            <a:chExt cx="5494084" cy="4226268"/>
          </a:xfrm>
        </p:grpSpPr>
        <p:grpSp>
          <p:nvGrpSpPr>
            <p:cNvPr id="3" name="Group 2">
              <a:extLst>
                <a:ext uri="{FF2B5EF4-FFF2-40B4-BE49-F238E27FC236}">
                  <a16:creationId xmlns:a16="http://schemas.microsoft.com/office/drawing/2014/main" id="{E7ACF574-FA18-6AF6-1B08-3F42ED56B1EE}"/>
                </a:ext>
              </a:extLst>
            </p:cNvPr>
            <p:cNvGrpSpPr/>
            <p:nvPr/>
          </p:nvGrpSpPr>
          <p:grpSpPr>
            <a:xfrm>
              <a:off x="5262373" y="1253763"/>
              <a:ext cx="2492856" cy="1663728"/>
              <a:chOff x="3064174" y="1598542"/>
              <a:chExt cx="4878554" cy="3061520"/>
            </a:xfrm>
          </p:grpSpPr>
          <p:sp>
            <p:nvSpPr>
              <p:cNvPr id="57" name="Oval 56">
                <a:extLst>
                  <a:ext uri="{FF2B5EF4-FFF2-40B4-BE49-F238E27FC236}">
                    <a16:creationId xmlns:a16="http://schemas.microsoft.com/office/drawing/2014/main" id="{48530287-F0CC-64A9-2F54-BD211176F7AA}"/>
                  </a:ext>
                </a:extLst>
              </p:cNvPr>
              <p:cNvSpPr/>
              <p:nvPr/>
            </p:nvSpPr>
            <p:spPr>
              <a:xfrm>
                <a:off x="4580282" y="1598542"/>
                <a:ext cx="662608" cy="588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cxnSp>
            <p:nvCxnSpPr>
              <p:cNvPr id="58" name="Straight Arrow Connector 57">
                <a:extLst>
                  <a:ext uri="{FF2B5EF4-FFF2-40B4-BE49-F238E27FC236}">
                    <a16:creationId xmlns:a16="http://schemas.microsoft.com/office/drawing/2014/main" id="{D8C7841B-7958-B78B-9C22-9AA30511CEF4}"/>
                  </a:ext>
                </a:extLst>
              </p:cNvPr>
              <p:cNvCxnSpPr/>
              <p:nvPr/>
            </p:nvCxnSpPr>
            <p:spPr>
              <a:xfrm flipH="1">
                <a:off x="4211294" y="2145609"/>
                <a:ext cx="559903" cy="4671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6038615-9ED1-E51A-3D36-356B008123C1}"/>
                  </a:ext>
                </a:extLst>
              </p:cNvPr>
              <p:cNvCxnSpPr>
                <a:cxnSpLocks/>
              </p:cNvCxnSpPr>
              <p:nvPr/>
            </p:nvCxnSpPr>
            <p:spPr>
              <a:xfrm>
                <a:off x="5094220" y="2137325"/>
                <a:ext cx="776762" cy="42572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A46C658E-A8B0-033D-7708-873EB1926C6A}"/>
                  </a:ext>
                </a:extLst>
              </p:cNvPr>
              <p:cNvSpPr/>
              <p:nvPr/>
            </p:nvSpPr>
            <p:spPr>
              <a:xfrm>
                <a:off x="3884543" y="2592455"/>
                <a:ext cx="662608" cy="588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B</a:t>
                </a:r>
              </a:p>
            </p:txBody>
          </p:sp>
          <p:sp>
            <p:nvSpPr>
              <p:cNvPr id="61" name="Oval 60">
                <a:extLst>
                  <a:ext uri="{FF2B5EF4-FFF2-40B4-BE49-F238E27FC236}">
                    <a16:creationId xmlns:a16="http://schemas.microsoft.com/office/drawing/2014/main" id="{2BA07C85-E62E-3B08-34E4-BE0CAF4AC55E}"/>
                  </a:ext>
                </a:extLst>
              </p:cNvPr>
              <p:cNvSpPr/>
              <p:nvPr/>
            </p:nvSpPr>
            <p:spPr>
              <a:xfrm>
                <a:off x="5917563" y="2359011"/>
                <a:ext cx="662608" cy="588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a:t>
                </a:r>
              </a:p>
            </p:txBody>
          </p:sp>
          <p:cxnSp>
            <p:nvCxnSpPr>
              <p:cNvPr id="62" name="Straight Arrow Connector 61">
                <a:extLst>
                  <a:ext uri="{FF2B5EF4-FFF2-40B4-BE49-F238E27FC236}">
                    <a16:creationId xmlns:a16="http://schemas.microsoft.com/office/drawing/2014/main" id="{DDFC42DF-1DB4-5A8C-2C2E-CEB97058194C}"/>
                  </a:ext>
                </a:extLst>
              </p:cNvPr>
              <p:cNvCxnSpPr/>
              <p:nvPr/>
            </p:nvCxnSpPr>
            <p:spPr>
              <a:xfrm>
                <a:off x="6541835" y="2860172"/>
                <a:ext cx="759449" cy="55053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7823CD7-B55A-FFD6-C200-082408359F9B}"/>
                  </a:ext>
                </a:extLst>
              </p:cNvPr>
              <p:cNvCxnSpPr>
                <a:cxnSpLocks/>
              </p:cNvCxnSpPr>
              <p:nvPr/>
            </p:nvCxnSpPr>
            <p:spPr>
              <a:xfrm flipH="1">
                <a:off x="5665942" y="2936222"/>
                <a:ext cx="383947" cy="56793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5AFDB9B-F0FC-518D-A2C0-EF17446E6DBF}"/>
                  </a:ext>
                </a:extLst>
              </p:cNvPr>
              <p:cNvCxnSpPr/>
              <p:nvPr/>
            </p:nvCxnSpPr>
            <p:spPr>
              <a:xfrm>
                <a:off x="4369490" y="3093968"/>
                <a:ext cx="177248" cy="8564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37E094D-AD9E-29FA-0716-9D343290BC33}"/>
                  </a:ext>
                </a:extLst>
              </p:cNvPr>
              <p:cNvCxnSpPr>
                <a:cxnSpLocks/>
              </p:cNvCxnSpPr>
              <p:nvPr/>
            </p:nvCxnSpPr>
            <p:spPr>
              <a:xfrm flipH="1">
                <a:off x="3492776" y="3067049"/>
                <a:ext cx="468795" cy="79016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090A91D-C356-CC40-FB83-556C0F1ECF53}"/>
                  </a:ext>
                </a:extLst>
              </p:cNvPr>
              <p:cNvSpPr/>
              <p:nvPr/>
            </p:nvSpPr>
            <p:spPr>
              <a:xfrm>
                <a:off x="3064174" y="3856726"/>
                <a:ext cx="733245" cy="690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67" name="Oval 66">
                <a:extLst>
                  <a:ext uri="{FF2B5EF4-FFF2-40B4-BE49-F238E27FC236}">
                    <a16:creationId xmlns:a16="http://schemas.microsoft.com/office/drawing/2014/main" id="{70CBB3BF-BF8E-3AB5-C956-962610F7B378}"/>
                  </a:ext>
                </a:extLst>
              </p:cNvPr>
              <p:cNvSpPr/>
              <p:nvPr/>
            </p:nvSpPr>
            <p:spPr>
              <a:xfrm>
                <a:off x="4199984" y="3969948"/>
                <a:ext cx="733248" cy="69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68" name="Oval 67">
                <a:extLst>
                  <a:ext uri="{FF2B5EF4-FFF2-40B4-BE49-F238E27FC236}">
                    <a16:creationId xmlns:a16="http://schemas.microsoft.com/office/drawing/2014/main" id="{F2B53BF2-2A72-E9B6-C527-FD1E12DE6DBC}"/>
                  </a:ext>
                </a:extLst>
              </p:cNvPr>
              <p:cNvSpPr/>
              <p:nvPr/>
            </p:nvSpPr>
            <p:spPr>
              <a:xfrm>
                <a:off x="5251896" y="3587529"/>
                <a:ext cx="733244" cy="69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69" name="Oval 68">
                <a:extLst>
                  <a:ext uri="{FF2B5EF4-FFF2-40B4-BE49-F238E27FC236}">
                    <a16:creationId xmlns:a16="http://schemas.microsoft.com/office/drawing/2014/main" id="{D723428F-38BA-10ED-976C-578DE3142804}"/>
                  </a:ext>
                </a:extLst>
              </p:cNvPr>
              <p:cNvSpPr/>
              <p:nvPr/>
            </p:nvSpPr>
            <p:spPr>
              <a:xfrm>
                <a:off x="7209484" y="3362770"/>
                <a:ext cx="733244" cy="69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G</a:t>
                </a:r>
                <a:endParaRPr lang="en-US"/>
              </a:p>
            </p:txBody>
          </p:sp>
        </p:grpSp>
        <p:cxnSp>
          <p:nvCxnSpPr>
            <p:cNvPr id="6" name="Straight Arrow Connector 5">
              <a:extLst>
                <a:ext uri="{FF2B5EF4-FFF2-40B4-BE49-F238E27FC236}">
                  <a16:creationId xmlns:a16="http://schemas.microsoft.com/office/drawing/2014/main" id="{3A56BCB1-3655-A1C2-B878-59ADA88241C5}"/>
                </a:ext>
              </a:extLst>
            </p:cNvPr>
            <p:cNvCxnSpPr/>
            <p:nvPr/>
          </p:nvCxnSpPr>
          <p:spPr>
            <a:xfrm flipH="1">
              <a:off x="4762005" y="2833254"/>
              <a:ext cx="550223" cy="459180"/>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618BE1E-0100-C5C7-464F-DFA8AEB4BC26}"/>
                </a:ext>
              </a:extLst>
            </p:cNvPr>
            <p:cNvCxnSpPr>
              <a:cxnSpLocks/>
            </p:cNvCxnSpPr>
            <p:nvPr/>
          </p:nvCxnSpPr>
          <p:spPr>
            <a:xfrm>
              <a:off x="5480461" y="2803566"/>
              <a:ext cx="53439" cy="568035"/>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9BB2F02-91F7-5790-32F4-59E1DA319716}"/>
                </a:ext>
              </a:extLst>
            </p:cNvPr>
            <p:cNvSpPr/>
            <p:nvPr/>
          </p:nvSpPr>
          <p:spPr>
            <a:xfrm>
              <a:off x="4468091" y="3198915"/>
              <a:ext cx="376051" cy="346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C6CC0EB-270F-2CF7-A90F-EBE033029B14}"/>
                </a:ext>
              </a:extLst>
            </p:cNvPr>
            <p:cNvSpPr/>
            <p:nvPr/>
          </p:nvSpPr>
          <p:spPr>
            <a:xfrm>
              <a:off x="5249882" y="3337461"/>
              <a:ext cx="376051" cy="346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1E7549C-B8CF-47C1-2151-46847072FF08}"/>
                </a:ext>
              </a:extLst>
            </p:cNvPr>
            <p:cNvCxnSpPr/>
            <p:nvPr/>
          </p:nvCxnSpPr>
          <p:spPr>
            <a:xfrm>
              <a:off x="6167623" y="2867271"/>
              <a:ext cx="508660" cy="43938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C1139ED-0362-A725-F709-6581D8C9F7C3}"/>
                </a:ext>
              </a:extLst>
            </p:cNvPr>
            <p:cNvCxnSpPr>
              <a:cxnSpLocks/>
            </p:cNvCxnSpPr>
            <p:nvPr/>
          </p:nvCxnSpPr>
          <p:spPr>
            <a:xfrm flipH="1">
              <a:off x="5825218" y="2867271"/>
              <a:ext cx="55418" cy="55814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B339B27-4A19-FE42-D960-54BCCAF6A5B6}"/>
                </a:ext>
              </a:extLst>
            </p:cNvPr>
            <p:cNvSpPr/>
            <p:nvPr/>
          </p:nvSpPr>
          <p:spPr>
            <a:xfrm>
              <a:off x="5715000" y="3381993"/>
              <a:ext cx="395844" cy="3958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14" name="Oval 13">
              <a:extLst>
                <a:ext uri="{FF2B5EF4-FFF2-40B4-BE49-F238E27FC236}">
                  <a16:creationId xmlns:a16="http://schemas.microsoft.com/office/drawing/2014/main" id="{6E32BDE3-A9BE-1E24-577E-1EFF034F41AF}"/>
                </a:ext>
              </a:extLst>
            </p:cNvPr>
            <p:cNvSpPr/>
            <p:nvPr/>
          </p:nvSpPr>
          <p:spPr>
            <a:xfrm>
              <a:off x="6506688" y="3292928"/>
              <a:ext cx="395844" cy="3958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I</a:t>
              </a:r>
              <a:endParaRPr lang="en-US"/>
            </a:p>
          </p:txBody>
        </p:sp>
        <p:grpSp>
          <p:nvGrpSpPr>
            <p:cNvPr id="15" name="Group 14">
              <a:extLst>
                <a:ext uri="{FF2B5EF4-FFF2-40B4-BE49-F238E27FC236}">
                  <a16:creationId xmlns:a16="http://schemas.microsoft.com/office/drawing/2014/main" id="{A773B5E4-A224-99C8-F456-D81951B55E38}"/>
                </a:ext>
              </a:extLst>
            </p:cNvPr>
            <p:cNvGrpSpPr/>
            <p:nvPr/>
          </p:nvGrpSpPr>
          <p:grpSpPr>
            <a:xfrm>
              <a:off x="2962672" y="4268777"/>
              <a:ext cx="5494084" cy="1211254"/>
              <a:chOff x="3645503" y="4585452"/>
              <a:chExt cx="5494084" cy="1211254"/>
            </a:xfrm>
          </p:grpSpPr>
          <p:sp>
            <p:nvSpPr>
              <p:cNvPr id="16" name="TextBox 15">
                <a:extLst>
                  <a:ext uri="{FF2B5EF4-FFF2-40B4-BE49-F238E27FC236}">
                    <a16:creationId xmlns:a16="http://schemas.microsoft.com/office/drawing/2014/main" id="{3AE79D6F-A886-CCA5-5860-806DA0C3E1EE}"/>
                  </a:ext>
                </a:extLst>
              </p:cNvPr>
              <p:cNvSpPr txBox="1"/>
              <p:nvPr/>
            </p:nvSpPr>
            <p:spPr>
              <a:xfrm>
                <a:off x="3645503" y="4585452"/>
                <a:ext cx="1002448" cy="1985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cs typeface="Calibri"/>
                  </a:rPr>
                  <a:t>Left to right</a:t>
                </a:r>
              </a:p>
            </p:txBody>
          </p:sp>
          <p:grpSp>
            <p:nvGrpSpPr>
              <p:cNvPr id="17" name="Group 16">
                <a:extLst>
                  <a:ext uri="{FF2B5EF4-FFF2-40B4-BE49-F238E27FC236}">
                    <a16:creationId xmlns:a16="http://schemas.microsoft.com/office/drawing/2014/main" id="{2F0B7C01-3636-1C56-D92D-9EEE65E2BFF3}"/>
                  </a:ext>
                </a:extLst>
              </p:cNvPr>
              <p:cNvGrpSpPr/>
              <p:nvPr/>
            </p:nvGrpSpPr>
            <p:grpSpPr>
              <a:xfrm>
                <a:off x="3673834" y="4780677"/>
                <a:ext cx="5465753" cy="1016029"/>
                <a:chOff x="2720057" y="4309793"/>
                <a:chExt cx="7241379" cy="1338452"/>
              </a:xfrm>
            </p:grpSpPr>
            <p:grpSp>
              <p:nvGrpSpPr>
                <p:cNvPr id="28" name="Group 27">
                  <a:extLst>
                    <a:ext uri="{FF2B5EF4-FFF2-40B4-BE49-F238E27FC236}">
                      <a16:creationId xmlns:a16="http://schemas.microsoft.com/office/drawing/2014/main" id="{12927644-41CC-8695-E757-54196549EF64}"/>
                    </a:ext>
                  </a:extLst>
                </p:cNvPr>
                <p:cNvGrpSpPr/>
                <p:nvPr/>
              </p:nvGrpSpPr>
              <p:grpSpPr>
                <a:xfrm>
                  <a:off x="2793537" y="4420318"/>
                  <a:ext cx="7167899" cy="745204"/>
                  <a:chOff x="1636160" y="4456261"/>
                  <a:chExt cx="7167899" cy="745204"/>
                </a:xfrm>
              </p:grpSpPr>
              <p:grpSp>
                <p:nvGrpSpPr>
                  <p:cNvPr id="38" name="Group 37">
                    <a:extLst>
                      <a:ext uri="{FF2B5EF4-FFF2-40B4-BE49-F238E27FC236}">
                        <a16:creationId xmlns:a16="http://schemas.microsoft.com/office/drawing/2014/main" id="{828E28E2-6D87-9611-A686-9165D705C288}"/>
                      </a:ext>
                    </a:extLst>
                  </p:cNvPr>
                  <p:cNvGrpSpPr/>
                  <p:nvPr/>
                </p:nvGrpSpPr>
                <p:grpSpPr>
                  <a:xfrm>
                    <a:off x="1636160" y="4456261"/>
                    <a:ext cx="7167899" cy="745204"/>
                    <a:chOff x="1636160" y="4456261"/>
                    <a:chExt cx="7167899" cy="745204"/>
                  </a:xfrm>
                </p:grpSpPr>
                <p:sp>
                  <p:nvSpPr>
                    <p:cNvPr id="49" name="Rectangle 48">
                      <a:extLst>
                        <a:ext uri="{FF2B5EF4-FFF2-40B4-BE49-F238E27FC236}">
                          <a16:creationId xmlns:a16="http://schemas.microsoft.com/office/drawing/2014/main" id="{280E634A-4DAD-21CE-10FE-4DBF89BD8932}"/>
                        </a:ext>
                      </a:extLst>
                    </p:cNvPr>
                    <p:cNvSpPr/>
                    <p:nvPr/>
                  </p:nvSpPr>
                  <p:spPr>
                    <a:xfrm>
                      <a:off x="1636160" y="4496975"/>
                      <a:ext cx="7167899" cy="70449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E5CDCDC0-3D70-9FB7-0DD4-10228C2EF418}"/>
                        </a:ext>
                      </a:extLst>
                    </p:cNvPr>
                    <p:cNvCxnSpPr/>
                    <p:nvPr/>
                  </p:nvCxnSpPr>
                  <p:spPr>
                    <a:xfrm flipH="1">
                      <a:off x="2265153" y="4485017"/>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CFD95C2-2F53-DB29-54EC-B8DE93EDAF5C}"/>
                        </a:ext>
                      </a:extLst>
                    </p:cNvPr>
                    <p:cNvCxnSpPr>
                      <a:cxnSpLocks/>
                    </p:cNvCxnSpPr>
                    <p:nvPr/>
                  </p:nvCxnSpPr>
                  <p:spPr>
                    <a:xfrm flipH="1">
                      <a:off x="2904945" y="4492205"/>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A858FF6-5BA6-8B11-6D1F-5511F179C61C}"/>
                        </a:ext>
                      </a:extLst>
                    </p:cNvPr>
                    <p:cNvCxnSpPr>
                      <a:cxnSpLocks/>
                    </p:cNvCxnSpPr>
                    <p:nvPr/>
                  </p:nvCxnSpPr>
                  <p:spPr>
                    <a:xfrm flipH="1">
                      <a:off x="3515983" y="4492206"/>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A1A790-19B0-AA11-18C9-849DDBEF1E8E}"/>
                        </a:ext>
                      </a:extLst>
                    </p:cNvPr>
                    <p:cNvCxnSpPr>
                      <a:cxnSpLocks/>
                    </p:cNvCxnSpPr>
                    <p:nvPr/>
                  </p:nvCxnSpPr>
                  <p:spPr>
                    <a:xfrm flipH="1">
                      <a:off x="4155775" y="4456262"/>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DF5A7FD-CE73-C087-010E-5F4A6DC3FBB7}"/>
                        </a:ext>
                      </a:extLst>
                    </p:cNvPr>
                    <p:cNvCxnSpPr>
                      <a:cxnSpLocks/>
                    </p:cNvCxnSpPr>
                    <p:nvPr/>
                  </p:nvCxnSpPr>
                  <p:spPr>
                    <a:xfrm flipH="1">
                      <a:off x="4817134" y="4485017"/>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A024B95-0B27-E93D-F378-A383AC61D8CD}"/>
                        </a:ext>
                      </a:extLst>
                    </p:cNvPr>
                    <p:cNvCxnSpPr>
                      <a:cxnSpLocks/>
                    </p:cNvCxnSpPr>
                    <p:nvPr/>
                  </p:nvCxnSpPr>
                  <p:spPr>
                    <a:xfrm flipH="1">
                      <a:off x="5413794" y="4456261"/>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D4D4D93-908E-ED45-E17E-1AE4DEC0343B}"/>
                        </a:ext>
                      </a:extLst>
                    </p:cNvPr>
                    <p:cNvCxnSpPr>
                      <a:cxnSpLocks/>
                    </p:cNvCxnSpPr>
                    <p:nvPr/>
                  </p:nvCxnSpPr>
                  <p:spPr>
                    <a:xfrm flipH="1">
                      <a:off x="6046398" y="4485016"/>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0D158884-FC25-AED6-74C6-425E869D6332}"/>
                      </a:ext>
                    </a:extLst>
                  </p:cNvPr>
                  <p:cNvSpPr txBox="1"/>
                  <p:nvPr/>
                </p:nvSpPr>
                <p:spPr>
                  <a:xfrm>
                    <a:off x="1849287" y="4685221"/>
                    <a:ext cx="1887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a:t>
                    </a:r>
                    <a:endParaRPr lang="en-US"/>
                  </a:p>
                </p:txBody>
              </p:sp>
              <p:sp>
                <p:nvSpPr>
                  <p:cNvPr id="40" name="TextBox 39">
                    <a:extLst>
                      <a:ext uri="{FF2B5EF4-FFF2-40B4-BE49-F238E27FC236}">
                        <a16:creationId xmlns:a16="http://schemas.microsoft.com/office/drawing/2014/main" id="{759ACBF1-CBB9-4AE7-0784-948AD87318D3}"/>
                      </a:ext>
                    </a:extLst>
                  </p:cNvPr>
                  <p:cNvSpPr txBox="1"/>
                  <p:nvPr/>
                </p:nvSpPr>
                <p:spPr>
                  <a:xfrm>
                    <a:off x="2474703" y="4688815"/>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B</a:t>
                    </a:r>
                    <a:endParaRPr lang="en-US"/>
                  </a:p>
                </p:txBody>
              </p:sp>
              <p:cxnSp>
                <p:nvCxnSpPr>
                  <p:cNvPr id="41" name="Straight Arrow Connector 40">
                    <a:extLst>
                      <a:ext uri="{FF2B5EF4-FFF2-40B4-BE49-F238E27FC236}">
                        <a16:creationId xmlns:a16="http://schemas.microsoft.com/office/drawing/2014/main" id="{BEE40AE2-0565-7F8E-2BC0-B03B58814536}"/>
                      </a:ext>
                    </a:extLst>
                  </p:cNvPr>
                  <p:cNvCxnSpPr/>
                  <p:nvPr/>
                </p:nvCxnSpPr>
                <p:spPr>
                  <a:xfrm flipH="1">
                    <a:off x="2265153" y="4485017"/>
                    <a:ext cx="5750" cy="69874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97D57C-F95A-CF20-46FB-4A56BEBA7DA8}"/>
                      </a:ext>
                    </a:extLst>
                  </p:cNvPr>
                  <p:cNvSpPr txBox="1"/>
                  <p:nvPr/>
                </p:nvSpPr>
                <p:spPr>
                  <a:xfrm>
                    <a:off x="3021042" y="4681626"/>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a:t>
                    </a:r>
                    <a:endParaRPr lang="en-US"/>
                  </a:p>
                </p:txBody>
              </p:sp>
              <p:sp>
                <p:nvSpPr>
                  <p:cNvPr id="45" name="TextBox 44">
                    <a:extLst>
                      <a:ext uri="{FF2B5EF4-FFF2-40B4-BE49-F238E27FC236}">
                        <a16:creationId xmlns:a16="http://schemas.microsoft.com/office/drawing/2014/main" id="{793022E6-9B62-42FB-7F89-94C3803493B9}"/>
                      </a:ext>
                    </a:extLst>
                  </p:cNvPr>
                  <p:cNvSpPr txBox="1"/>
                  <p:nvPr/>
                </p:nvSpPr>
                <p:spPr>
                  <a:xfrm>
                    <a:off x="3624892" y="4688815"/>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D</a:t>
                    </a:r>
                  </a:p>
                </p:txBody>
              </p:sp>
              <p:sp>
                <p:nvSpPr>
                  <p:cNvPr id="46" name="TextBox 45">
                    <a:extLst>
                      <a:ext uri="{FF2B5EF4-FFF2-40B4-BE49-F238E27FC236}">
                        <a16:creationId xmlns:a16="http://schemas.microsoft.com/office/drawing/2014/main" id="{A82F1D75-C071-1078-12EB-ADEDFE99CFDD}"/>
                      </a:ext>
                    </a:extLst>
                  </p:cNvPr>
                  <p:cNvSpPr txBox="1"/>
                  <p:nvPr/>
                </p:nvSpPr>
                <p:spPr>
                  <a:xfrm>
                    <a:off x="4293438" y="4681626"/>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E</a:t>
                    </a:r>
                  </a:p>
                </p:txBody>
              </p:sp>
              <p:sp>
                <p:nvSpPr>
                  <p:cNvPr id="47" name="TextBox 46">
                    <a:extLst>
                      <a:ext uri="{FF2B5EF4-FFF2-40B4-BE49-F238E27FC236}">
                        <a16:creationId xmlns:a16="http://schemas.microsoft.com/office/drawing/2014/main" id="{BF10C3AE-662B-1BCF-2455-4B9790685E8D}"/>
                      </a:ext>
                    </a:extLst>
                  </p:cNvPr>
                  <p:cNvSpPr txBox="1"/>
                  <p:nvPr/>
                </p:nvSpPr>
                <p:spPr>
                  <a:xfrm>
                    <a:off x="4954797" y="4688815"/>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F</a:t>
                    </a:r>
                  </a:p>
                </p:txBody>
              </p:sp>
              <p:sp>
                <p:nvSpPr>
                  <p:cNvPr id="48" name="TextBox 47">
                    <a:extLst>
                      <a:ext uri="{FF2B5EF4-FFF2-40B4-BE49-F238E27FC236}">
                        <a16:creationId xmlns:a16="http://schemas.microsoft.com/office/drawing/2014/main" id="{CC4A4A69-BA77-5C17-3B9F-EB7AC23888EC}"/>
                      </a:ext>
                    </a:extLst>
                  </p:cNvPr>
                  <p:cNvSpPr txBox="1"/>
                  <p:nvPr/>
                </p:nvSpPr>
                <p:spPr>
                  <a:xfrm>
                    <a:off x="5558646" y="4681625"/>
                    <a:ext cx="320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G</a:t>
                    </a:r>
                  </a:p>
                </p:txBody>
              </p:sp>
            </p:grpSp>
            <p:cxnSp>
              <p:nvCxnSpPr>
                <p:cNvPr id="30" name="Straight Arrow Connector 29">
                  <a:extLst>
                    <a:ext uri="{FF2B5EF4-FFF2-40B4-BE49-F238E27FC236}">
                      <a16:creationId xmlns:a16="http://schemas.microsoft.com/office/drawing/2014/main" id="{DB9DE9C9-4477-30AD-E685-4AD3B61413C5}"/>
                    </a:ext>
                  </a:extLst>
                </p:cNvPr>
                <p:cNvCxnSpPr/>
                <p:nvPr/>
              </p:nvCxnSpPr>
              <p:spPr>
                <a:xfrm>
                  <a:off x="2821736" y="4309793"/>
                  <a:ext cx="1194758" cy="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78E4B3E-13E8-FFEC-5EFE-9B69D5F60802}"/>
                    </a:ext>
                  </a:extLst>
                </p:cNvPr>
                <p:cNvSpPr txBox="1"/>
                <p:nvPr/>
              </p:nvSpPr>
              <p:spPr>
                <a:xfrm>
                  <a:off x="2720057" y="5242799"/>
                  <a:ext cx="7227494" cy="4054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   0         1         2          3           4         5        6          7             8          9           10</a:t>
                  </a:r>
                </a:p>
              </p:txBody>
            </p:sp>
          </p:grpSp>
          <p:cxnSp>
            <p:nvCxnSpPr>
              <p:cNvPr id="18" name="Straight Arrow Connector 17">
                <a:extLst>
                  <a:ext uri="{FF2B5EF4-FFF2-40B4-BE49-F238E27FC236}">
                    <a16:creationId xmlns:a16="http://schemas.microsoft.com/office/drawing/2014/main" id="{072C6EA4-C1ED-3B8F-0D84-5450E3094976}"/>
                  </a:ext>
                </a:extLst>
              </p:cNvPr>
              <p:cNvCxnSpPr>
                <a:cxnSpLocks/>
              </p:cNvCxnSpPr>
              <p:nvPr/>
            </p:nvCxnSpPr>
            <p:spPr>
              <a:xfrm flipH="1">
                <a:off x="7576676" y="4900259"/>
                <a:ext cx="4340" cy="53041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15E6DE-98D8-8410-0413-51E1C280DC3F}"/>
                  </a:ext>
                </a:extLst>
              </p:cNvPr>
              <p:cNvCxnSpPr>
                <a:cxnSpLocks/>
              </p:cNvCxnSpPr>
              <p:nvPr/>
            </p:nvCxnSpPr>
            <p:spPr>
              <a:xfrm flipH="1">
                <a:off x="8130857" y="4900259"/>
                <a:ext cx="4340" cy="53041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52A853-9B6A-D5E8-3EDF-F1CECC22895C}"/>
                  </a:ext>
                </a:extLst>
              </p:cNvPr>
              <p:cNvCxnSpPr>
                <a:cxnSpLocks/>
              </p:cNvCxnSpPr>
              <p:nvPr/>
            </p:nvCxnSpPr>
            <p:spPr>
              <a:xfrm flipH="1">
                <a:off x="8635559" y="4900259"/>
                <a:ext cx="4340" cy="53041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A95B6E1-3B59-F95D-9E51-B33C013A2148}"/>
                  </a:ext>
                </a:extLst>
              </p:cNvPr>
              <p:cNvSpPr txBox="1"/>
              <p:nvPr/>
            </p:nvSpPr>
            <p:spPr>
              <a:xfrm>
                <a:off x="8227821" y="5000026"/>
                <a:ext cx="241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a:t>
                </a:r>
              </a:p>
            </p:txBody>
          </p:sp>
          <p:sp>
            <p:nvSpPr>
              <p:cNvPr id="27" name="TextBox 26">
                <a:extLst>
                  <a:ext uri="{FF2B5EF4-FFF2-40B4-BE49-F238E27FC236}">
                    <a16:creationId xmlns:a16="http://schemas.microsoft.com/office/drawing/2014/main" id="{D55740BD-D46C-0A13-9EC2-6FAB32D533D8}"/>
                  </a:ext>
                </a:extLst>
              </p:cNvPr>
              <p:cNvSpPr txBox="1"/>
              <p:nvPr/>
            </p:nvSpPr>
            <p:spPr>
              <a:xfrm>
                <a:off x="8732523" y="5000026"/>
                <a:ext cx="241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I</a:t>
                </a:r>
              </a:p>
            </p:txBody>
          </p:sp>
        </p:grpSp>
      </p:grpSp>
    </p:spTree>
    <p:extLst>
      <p:ext uri="{BB962C8B-B14F-4D97-AF65-F5344CB8AC3E}">
        <p14:creationId xmlns:p14="http://schemas.microsoft.com/office/powerpoint/2010/main" val="314318355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42" presetClass="path" presetSubtype="0" accel="49333" decel="50667" fill="hold" grpId="1" nodeType="withEffect">
                                      <p:stCondLst>
                                        <p:cond delay="250"/>
                                      </p:stCondLst>
                                      <p:childTnLst>
                                        <p:animMotion origin="layout" path="M 2.08333E-6 -4.44444E-6 L 2.08333E-6 0.1625 " pathEditMode="relative" rAng="0" ptsTypes="AA">
                                          <p:cBhvr>
                                            <p:cTn id="9" dur="750" spd="-100000" fill="hold"/>
                                            <p:tgtEl>
                                              <p:spTgt spid="43"/>
                                            </p:tgtEl>
                                            <p:attrNameLst>
                                              <p:attrName>ppt_x</p:attrName>
                                              <p:attrName>ppt_y</p:attrName>
                                            </p:attrNameLst>
                                          </p:cBhvr>
                                          <p:rCtr x="0" y="8125"/>
                                        </p:animMotion>
                                      </p:childTnLst>
                                    </p:cTn>
                                  </p:par>
                                  <p:par>
                                    <p:cTn id="10" presetID="2" presetClass="entr" presetSubtype="4" accel="12000" fill="hold" nodeType="withEffect" p14:presetBounceEnd="56000">
                                      <p:stCondLst>
                                        <p:cond delay="0"/>
                                      </p:stCondLst>
                                      <p:iterate type="lt">
                                        <p:tmPct val="3000"/>
                                      </p:iterate>
                                      <p:childTnLst>
                                        <p:set>
                                          <p:cBhvr>
                                            <p:cTn id="11" dur="1" fill="hold">
                                              <p:stCondLst>
                                                <p:cond delay="0"/>
                                              </p:stCondLst>
                                            </p:cTn>
                                            <p:tgtEl>
                                              <p:spTgt spid="42"/>
                                            </p:tgtEl>
                                            <p:attrNameLst>
                                              <p:attrName>style.visibility</p:attrName>
                                            </p:attrNameLst>
                                          </p:cBhvr>
                                          <p:to>
                                            <p:strVal val="visible"/>
                                          </p:to>
                                        </p:set>
                                        <p:anim calcmode="lin" valueType="num" p14:bounceEnd="56000">
                                          <p:cBhvr additive="base">
                                            <p:cTn id="12" dur="1250" fill="hold"/>
                                            <p:tgtEl>
                                              <p:spTgt spid="42"/>
                                            </p:tgtEl>
                                            <p:attrNameLst>
                                              <p:attrName>ppt_x</p:attrName>
                                            </p:attrNameLst>
                                          </p:cBhvr>
                                          <p:tavLst>
                                            <p:tav tm="0">
                                              <p:val>
                                                <p:strVal val="#ppt_x"/>
                                              </p:val>
                                            </p:tav>
                                            <p:tav tm="100000">
                                              <p:val>
                                                <p:strVal val="#ppt_x"/>
                                              </p:val>
                                            </p:tav>
                                          </p:tavLst>
                                        </p:anim>
                                        <p:anim calcmode="lin" valueType="num" p14:bounceEnd="56000">
                                          <p:cBhvr additive="base">
                                            <p:cTn id="13" dur="1250" fill="hold"/>
                                            <p:tgtEl>
                                              <p:spTgt spid="42"/>
                                            </p:tgtEl>
                                            <p:attrNameLst>
                                              <p:attrName>ppt_y</p:attrName>
                                            </p:attrNameLst>
                                          </p:cBhvr>
                                          <p:tavLst>
                                            <p:tav tm="0">
                                              <p:val>
                                                <p:strVal val="1+#ppt_h/2"/>
                                              </p:val>
                                            </p:tav>
                                            <p:tav tm="100000">
                                              <p:val>
                                                <p:strVal val="#ppt_y"/>
                                              </p:val>
                                            </p:tav>
                                          </p:tavLst>
                                        </p:anim>
                                      </p:childTnLst>
                                    </p:cTn>
                                  </p:par>
                                  <p:par>
                                    <p:cTn id="14" presetID="42" presetClass="path" presetSubtype="0" repeatCount="indefinite" accel="50000" decel="50000" autoRev="1" fill="hold" nodeType="withEffect">
                                      <p:stCondLst>
                                        <p:cond delay="1500"/>
                                      </p:stCondLst>
                                      <p:iterate type="lt">
                                        <p:tmPct val="0"/>
                                      </p:iterate>
                                      <p:childTnLst>
                                        <p:animMotion origin="layout" path="M 3.75E-6 -4.81481E-6 L 3.75E-6 0.03588 " pathEditMode="relative" rAng="0" ptsTypes="AA">
                                          <p:cBhvr>
                                            <p:cTn id="15" dur="4000" fill="hold"/>
                                            <p:tgtEl>
                                              <p:spTgt spid="42"/>
                                            </p:tgtEl>
                                            <p:attrNameLst>
                                              <p:attrName>ppt_x</p:attrName>
                                              <p:attrName>ppt_y</p:attrName>
                                            </p:attrNameLst>
                                          </p:cBhvr>
                                          <p:rCtr x="0" y="1782"/>
                                        </p:animMotion>
                                      </p:childTnLst>
                                    </p:cTn>
                                  </p:par>
                                  <p:par>
                                    <p:cTn id="16" presetID="22" presetClass="entr" presetSubtype="1"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up)">
                                          <p:cBhvr>
                                            <p:cTn id="18" dur="500"/>
                                            <p:tgtEl>
                                              <p:spTgt spid="29"/>
                                            </p:tgtEl>
                                          </p:cBhvr>
                                        </p:animEffect>
                                      </p:childTnLst>
                                    </p:cTn>
                                  </p:par>
                                  <p:par>
                                    <p:cTn id="19" presetID="42" presetClass="path" presetSubtype="0" accel="49333" decel="50667" fill="hold" nodeType="withEffect">
                                      <p:stCondLst>
                                        <p:cond delay="0"/>
                                      </p:stCondLst>
                                      <p:childTnLst>
                                        <p:animMotion origin="layout" path="M 1.66667E-6 4.81481E-6 L 1.66667E-6 0.07245 " pathEditMode="relative" rAng="0" ptsTypes="AA">
                                          <p:cBhvr>
                                            <p:cTn id="20" dur="750" spd="-100000" fill="hold"/>
                                            <p:tgtEl>
                                              <p:spTgt spid="29"/>
                                            </p:tgtEl>
                                            <p:attrNameLst>
                                              <p:attrName>ppt_x</p:attrName>
                                              <p:attrName>ppt_y</p:attrName>
                                            </p:attrNameLst>
                                          </p:cBhvr>
                                          <p:rCtr x="0" y="3611"/>
                                        </p:animMotion>
                                      </p:childTnLst>
                                    </p:cTn>
                                  </p:par>
                                  <p:par>
                                    <p:cTn id="21" presetID="2" presetClass="entr" presetSubtype="4" accel="12000" fill="hold" grpId="0" nodeType="withEffect" p14:presetBounceEnd="56000">
                                      <p:stCondLst>
                                        <p:cond delay="0"/>
                                      </p:stCondLst>
                                      <p:iterate type="lt">
                                        <p:tmPct val="3000"/>
                                      </p:iterate>
                                      <p:childTnLst>
                                        <p:set>
                                          <p:cBhvr>
                                            <p:cTn id="22" dur="1" fill="hold">
                                              <p:stCondLst>
                                                <p:cond delay="0"/>
                                              </p:stCondLst>
                                            </p:cTn>
                                            <p:tgtEl>
                                              <p:spTgt spid="21"/>
                                            </p:tgtEl>
                                            <p:attrNameLst>
                                              <p:attrName>style.visibility</p:attrName>
                                            </p:attrNameLst>
                                          </p:cBhvr>
                                          <p:to>
                                            <p:strVal val="visible"/>
                                          </p:to>
                                        </p:set>
                                        <p:anim calcmode="lin" valueType="num" p14:bounceEnd="56000">
                                          <p:cBhvr additive="base">
                                            <p:cTn id="23" dur="2250" fill="hold"/>
                                            <p:tgtEl>
                                              <p:spTgt spid="21"/>
                                            </p:tgtEl>
                                            <p:attrNameLst>
                                              <p:attrName>ppt_x</p:attrName>
                                            </p:attrNameLst>
                                          </p:cBhvr>
                                          <p:tavLst>
                                            <p:tav tm="0">
                                              <p:val>
                                                <p:strVal val="#ppt_x"/>
                                              </p:val>
                                            </p:tav>
                                            <p:tav tm="100000">
                                              <p:val>
                                                <p:strVal val="#ppt_x"/>
                                              </p:val>
                                            </p:tav>
                                          </p:tavLst>
                                        </p:anim>
                                        <p:anim calcmode="lin" valueType="num" p14:bounceEnd="56000">
                                          <p:cBhvr additive="base">
                                            <p:cTn id="24" dur="2250" fill="hold"/>
                                            <p:tgtEl>
                                              <p:spTgt spid="21"/>
                                            </p:tgtEl>
                                            <p:attrNameLst>
                                              <p:attrName>ppt_y</p:attrName>
                                            </p:attrNameLst>
                                          </p:cBhvr>
                                          <p:tavLst>
                                            <p:tav tm="0">
                                              <p:val>
                                                <p:strVal val="1+#ppt_h/2"/>
                                              </p:val>
                                            </p:tav>
                                            <p:tav tm="100000">
                                              <p:val>
                                                <p:strVal val="#ppt_y"/>
                                              </p:val>
                                            </p:tav>
                                          </p:tavLst>
                                        </p:anim>
                                      </p:childTnLst>
                                    </p:cTn>
                                  </p:par>
                                  <p:par>
                                    <p:cTn id="25"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26" dur="4000" fill="hold"/>
                                            <p:tgtEl>
                                              <p:spTgt spid="21"/>
                                            </p:tgtEl>
                                            <p:attrNameLst>
                                              <p:attrName>ppt_x</p:attrName>
                                              <p:attrName>ppt_y</p:attrName>
                                            </p:attrNameLst>
                                          </p:cBhvr>
                                          <p:rCtr x="0" y="1782"/>
                                        </p:animMotion>
                                      </p:childTnLst>
                                    </p:cTn>
                                  </p:par>
                                  <p:par>
                                    <p:cTn id="27" presetID="2" presetClass="entr" presetSubtype="4" accel="12000" fill="hold" grpId="0" nodeType="withEffect" p14:presetBounceEnd="56000">
                                      <p:stCondLst>
                                        <p:cond delay="0"/>
                                      </p:stCondLst>
                                      <p:iterate type="lt">
                                        <p:tmPct val="3000"/>
                                      </p:iterate>
                                      <p:childTnLst>
                                        <p:set>
                                          <p:cBhvr>
                                            <p:cTn id="28" dur="1" fill="hold">
                                              <p:stCondLst>
                                                <p:cond delay="0"/>
                                              </p:stCondLst>
                                            </p:cTn>
                                            <p:tgtEl>
                                              <p:spTgt spid="23"/>
                                            </p:tgtEl>
                                            <p:attrNameLst>
                                              <p:attrName>style.visibility</p:attrName>
                                            </p:attrNameLst>
                                          </p:cBhvr>
                                          <p:to>
                                            <p:strVal val="visible"/>
                                          </p:to>
                                        </p:set>
                                        <p:anim calcmode="lin" valueType="num" p14:bounceEnd="56000">
                                          <p:cBhvr additive="base">
                                            <p:cTn id="29" dur="2250" fill="hold"/>
                                            <p:tgtEl>
                                              <p:spTgt spid="23"/>
                                            </p:tgtEl>
                                            <p:attrNameLst>
                                              <p:attrName>ppt_x</p:attrName>
                                            </p:attrNameLst>
                                          </p:cBhvr>
                                          <p:tavLst>
                                            <p:tav tm="0">
                                              <p:val>
                                                <p:strVal val="#ppt_x"/>
                                              </p:val>
                                            </p:tav>
                                            <p:tav tm="100000">
                                              <p:val>
                                                <p:strVal val="#ppt_x"/>
                                              </p:val>
                                            </p:tav>
                                          </p:tavLst>
                                        </p:anim>
                                        <p:anim calcmode="lin" valueType="num" p14:bounceEnd="56000">
                                          <p:cBhvr additive="base">
                                            <p:cTn id="30" dur="2250" fill="hold"/>
                                            <p:tgtEl>
                                              <p:spTgt spid="23"/>
                                            </p:tgtEl>
                                            <p:attrNameLst>
                                              <p:attrName>ppt_y</p:attrName>
                                            </p:attrNameLst>
                                          </p:cBhvr>
                                          <p:tavLst>
                                            <p:tav tm="0">
                                              <p:val>
                                                <p:strVal val="1+#ppt_h/2"/>
                                              </p:val>
                                            </p:tav>
                                            <p:tav tm="100000">
                                              <p:val>
                                                <p:strVal val="#ppt_y"/>
                                              </p:val>
                                            </p:tav>
                                          </p:tavLst>
                                        </p:anim>
                                      </p:childTnLst>
                                    </p:cTn>
                                  </p:par>
                                  <p:par>
                                    <p:cTn id="31"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32" dur="4000" fill="hold"/>
                                            <p:tgtEl>
                                              <p:spTgt spid="23"/>
                                            </p:tgtEl>
                                            <p:attrNameLst>
                                              <p:attrName>ppt_x</p:attrName>
                                              <p:attrName>ppt_y</p:attrName>
                                            </p:attrNameLst>
                                          </p:cBhvr>
                                          <p:rCtr x="0" y="1782"/>
                                        </p:animMotion>
                                      </p:childTnLst>
                                    </p:cTn>
                                  </p:par>
                                  <p:par>
                                    <p:cTn id="33" presetID="10" presetClass="entr" presetSubtype="0" fill="hold" grpId="0" nodeType="withEffect">
                                      <p:stCondLst>
                                        <p:cond delay="27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275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275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 presetClass="entr" presetSubtype="0" fill="hold" nodeType="withEffect">
                                      <p:stCondLst>
                                        <p:cond delay="2000"/>
                                      </p:stCondLst>
                                      <p:childTnLst>
                                        <p:set>
                                          <p:cBhvr>
                                            <p:cTn id="43" dur="1" fill="hold">
                                              <p:stCondLst>
                                                <p:cond delay="0"/>
                                              </p:stCondLst>
                                            </p:cTn>
                                            <p:tgtEl>
                                              <p:spTgt spid="157"/>
                                            </p:tgtEl>
                                            <p:attrNameLst>
                                              <p:attrName>style.visibility</p:attrName>
                                            </p:attrNameLst>
                                          </p:cBhvr>
                                          <p:to>
                                            <p:strVal val="visible"/>
                                          </p:to>
                                        </p:set>
                                      </p:childTnLst>
                                    </p:cTn>
                                  </p:par>
                                  <p:par>
                                    <p:cTn id="44" presetID="2" presetClass="entr" presetSubtype="4" accel="50000" fill="hold" nodeType="withEffect" p14:presetBounceEnd="50000">
                                      <p:stCondLst>
                                        <p:cond delay="2000"/>
                                      </p:stCondLst>
                                      <p:childTnLst>
                                        <p:set>
                                          <p:cBhvr>
                                            <p:cTn id="45" dur="1" fill="hold">
                                              <p:stCondLst>
                                                <p:cond delay="0"/>
                                              </p:stCondLst>
                                            </p:cTn>
                                            <p:tgtEl>
                                              <p:spTgt spid="157"/>
                                            </p:tgtEl>
                                            <p:attrNameLst>
                                              <p:attrName>style.visibility</p:attrName>
                                            </p:attrNameLst>
                                          </p:cBhvr>
                                          <p:to>
                                            <p:strVal val="visible"/>
                                          </p:to>
                                        </p:set>
                                        <p:anim calcmode="lin" valueType="num" p14:bounceEnd="50000">
                                          <p:cBhvr additive="base">
                                            <p:cTn id="46" dur="500" fill="hold"/>
                                            <p:tgtEl>
                                              <p:spTgt spid="157"/>
                                            </p:tgtEl>
                                            <p:attrNameLst>
                                              <p:attrName>ppt_x</p:attrName>
                                            </p:attrNameLst>
                                          </p:cBhvr>
                                          <p:tavLst>
                                            <p:tav tm="0">
                                              <p:val>
                                                <p:strVal val="#ppt_x"/>
                                              </p:val>
                                            </p:tav>
                                            <p:tav tm="100000">
                                              <p:val>
                                                <p:strVal val="#ppt_x"/>
                                              </p:val>
                                            </p:tav>
                                          </p:tavLst>
                                        </p:anim>
                                        <p:anim calcmode="lin" valueType="num" p14:bounceEnd="50000">
                                          <p:cBhvr additive="base">
                                            <p:cTn id="47"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43" grpId="0" animBg="1"/>
          <p:bldP spid="43" grpId="1" animBg="1"/>
          <p:bldP spid="23" grpId="0" animBg="1"/>
          <p:bldP spid="23" grpId="1" animBg="1"/>
          <p:bldP spid="20" grpId="0" animBg="1"/>
          <p:bldP spid="21" grpId="0" animBg="1"/>
          <p:bldP spid="21"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par>
                                    <p:cTn id="8" presetID="42" presetClass="path" presetSubtype="0" accel="49333" decel="50667" fill="hold" grpId="1" nodeType="withEffect">
                                      <p:stCondLst>
                                        <p:cond delay="250"/>
                                      </p:stCondLst>
                                      <p:childTnLst>
                                        <p:animMotion origin="layout" path="M 2.08333E-6 -4.44444E-6 L 2.08333E-6 0.1625 " pathEditMode="relative" rAng="0" ptsTypes="AA">
                                          <p:cBhvr>
                                            <p:cTn id="9" dur="750" spd="-100000" fill="hold"/>
                                            <p:tgtEl>
                                              <p:spTgt spid="43"/>
                                            </p:tgtEl>
                                            <p:attrNameLst>
                                              <p:attrName>ppt_x</p:attrName>
                                              <p:attrName>ppt_y</p:attrName>
                                            </p:attrNameLst>
                                          </p:cBhvr>
                                          <p:rCtr x="0" y="8125"/>
                                        </p:animMotion>
                                      </p:childTnLst>
                                    </p:cTn>
                                  </p:par>
                                  <p:par>
                                    <p:cTn id="10" presetID="2" presetClass="entr" presetSubtype="4" accel="12000" fill="hold" nodeType="withEffect">
                                      <p:stCondLst>
                                        <p:cond delay="0"/>
                                      </p:stCondLst>
                                      <p:iterate type="lt">
                                        <p:tmPct val="3000"/>
                                      </p:iterate>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1250" fill="hold"/>
                                            <p:tgtEl>
                                              <p:spTgt spid="42"/>
                                            </p:tgtEl>
                                            <p:attrNameLst>
                                              <p:attrName>ppt_x</p:attrName>
                                            </p:attrNameLst>
                                          </p:cBhvr>
                                          <p:tavLst>
                                            <p:tav tm="0">
                                              <p:val>
                                                <p:strVal val="#ppt_x"/>
                                              </p:val>
                                            </p:tav>
                                            <p:tav tm="100000">
                                              <p:val>
                                                <p:strVal val="#ppt_x"/>
                                              </p:val>
                                            </p:tav>
                                          </p:tavLst>
                                        </p:anim>
                                        <p:anim calcmode="lin" valueType="num">
                                          <p:cBhvr additive="base">
                                            <p:cTn id="13" dur="1250" fill="hold"/>
                                            <p:tgtEl>
                                              <p:spTgt spid="42"/>
                                            </p:tgtEl>
                                            <p:attrNameLst>
                                              <p:attrName>ppt_y</p:attrName>
                                            </p:attrNameLst>
                                          </p:cBhvr>
                                          <p:tavLst>
                                            <p:tav tm="0">
                                              <p:val>
                                                <p:strVal val="1+#ppt_h/2"/>
                                              </p:val>
                                            </p:tav>
                                            <p:tav tm="100000">
                                              <p:val>
                                                <p:strVal val="#ppt_y"/>
                                              </p:val>
                                            </p:tav>
                                          </p:tavLst>
                                        </p:anim>
                                      </p:childTnLst>
                                    </p:cTn>
                                  </p:par>
                                  <p:par>
                                    <p:cTn id="14" presetID="42" presetClass="path" presetSubtype="0" repeatCount="indefinite" accel="50000" decel="50000" autoRev="1" fill="hold" nodeType="withEffect">
                                      <p:stCondLst>
                                        <p:cond delay="1500"/>
                                      </p:stCondLst>
                                      <p:iterate type="lt">
                                        <p:tmPct val="0"/>
                                      </p:iterate>
                                      <p:childTnLst>
                                        <p:animMotion origin="layout" path="M 3.75E-6 -4.81481E-6 L 3.75E-6 0.03588 " pathEditMode="relative" rAng="0" ptsTypes="AA">
                                          <p:cBhvr>
                                            <p:cTn id="15" dur="4000" fill="hold"/>
                                            <p:tgtEl>
                                              <p:spTgt spid="42"/>
                                            </p:tgtEl>
                                            <p:attrNameLst>
                                              <p:attrName>ppt_x</p:attrName>
                                              <p:attrName>ppt_y</p:attrName>
                                            </p:attrNameLst>
                                          </p:cBhvr>
                                          <p:rCtr x="0" y="1782"/>
                                        </p:animMotion>
                                      </p:childTnLst>
                                    </p:cTn>
                                  </p:par>
                                  <p:par>
                                    <p:cTn id="16" presetID="22" presetClass="entr" presetSubtype="1"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up)">
                                          <p:cBhvr>
                                            <p:cTn id="18" dur="500"/>
                                            <p:tgtEl>
                                              <p:spTgt spid="29"/>
                                            </p:tgtEl>
                                          </p:cBhvr>
                                        </p:animEffect>
                                      </p:childTnLst>
                                    </p:cTn>
                                  </p:par>
                                  <p:par>
                                    <p:cTn id="19" presetID="42" presetClass="path" presetSubtype="0" accel="49333" decel="50667" fill="hold" nodeType="withEffect">
                                      <p:stCondLst>
                                        <p:cond delay="0"/>
                                      </p:stCondLst>
                                      <p:childTnLst>
                                        <p:animMotion origin="layout" path="M 1.66667E-6 4.81481E-6 L 1.66667E-6 0.07245 " pathEditMode="relative" rAng="0" ptsTypes="AA">
                                          <p:cBhvr>
                                            <p:cTn id="20" dur="750" spd="-100000" fill="hold"/>
                                            <p:tgtEl>
                                              <p:spTgt spid="29"/>
                                            </p:tgtEl>
                                            <p:attrNameLst>
                                              <p:attrName>ppt_x</p:attrName>
                                              <p:attrName>ppt_y</p:attrName>
                                            </p:attrNameLst>
                                          </p:cBhvr>
                                          <p:rCtr x="0" y="3611"/>
                                        </p:animMotion>
                                      </p:childTnLst>
                                    </p:cTn>
                                  </p:par>
                                  <p:par>
                                    <p:cTn id="21" presetID="2" presetClass="entr" presetSubtype="4" accel="12000" fill="hold" grpId="0" nodeType="withEffect">
                                      <p:stCondLst>
                                        <p:cond delay="0"/>
                                      </p:stCondLst>
                                      <p:iterate type="lt">
                                        <p:tmPct val="3000"/>
                                      </p:iterate>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2250" fill="hold"/>
                                            <p:tgtEl>
                                              <p:spTgt spid="21"/>
                                            </p:tgtEl>
                                            <p:attrNameLst>
                                              <p:attrName>ppt_x</p:attrName>
                                            </p:attrNameLst>
                                          </p:cBhvr>
                                          <p:tavLst>
                                            <p:tav tm="0">
                                              <p:val>
                                                <p:strVal val="#ppt_x"/>
                                              </p:val>
                                            </p:tav>
                                            <p:tav tm="100000">
                                              <p:val>
                                                <p:strVal val="#ppt_x"/>
                                              </p:val>
                                            </p:tav>
                                          </p:tavLst>
                                        </p:anim>
                                        <p:anim calcmode="lin" valueType="num">
                                          <p:cBhvr additive="base">
                                            <p:cTn id="24" dur="2250" fill="hold"/>
                                            <p:tgtEl>
                                              <p:spTgt spid="21"/>
                                            </p:tgtEl>
                                            <p:attrNameLst>
                                              <p:attrName>ppt_y</p:attrName>
                                            </p:attrNameLst>
                                          </p:cBhvr>
                                          <p:tavLst>
                                            <p:tav tm="0">
                                              <p:val>
                                                <p:strVal val="1+#ppt_h/2"/>
                                              </p:val>
                                            </p:tav>
                                            <p:tav tm="100000">
                                              <p:val>
                                                <p:strVal val="#ppt_y"/>
                                              </p:val>
                                            </p:tav>
                                          </p:tavLst>
                                        </p:anim>
                                      </p:childTnLst>
                                    </p:cTn>
                                  </p:par>
                                  <p:par>
                                    <p:cTn id="25"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26" dur="4000" fill="hold"/>
                                            <p:tgtEl>
                                              <p:spTgt spid="21"/>
                                            </p:tgtEl>
                                            <p:attrNameLst>
                                              <p:attrName>ppt_x</p:attrName>
                                              <p:attrName>ppt_y</p:attrName>
                                            </p:attrNameLst>
                                          </p:cBhvr>
                                          <p:rCtr x="0" y="1782"/>
                                        </p:animMotion>
                                      </p:childTnLst>
                                    </p:cTn>
                                  </p:par>
                                  <p:par>
                                    <p:cTn id="27" presetID="2" presetClass="entr" presetSubtype="4" accel="12000" fill="hold" grpId="0" nodeType="withEffect">
                                      <p:stCondLst>
                                        <p:cond delay="0"/>
                                      </p:stCondLst>
                                      <p:iterate type="lt">
                                        <p:tmPct val="3000"/>
                                      </p:iterate>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2250" fill="hold"/>
                                            <p:tgtEl>
                                              <p:spTgt spid="23"/>
                                            </p:tgtEl>
                                            <p:attrNameLst>
                                              <p:attrName>ppt_x</p:attrName>
                                            </p:attrNameLst>
                                          </p:cBhvr>
                                          <p:tavLst>
                                            <p:tav tm="0">
                                              <p:val>
                                                <p:strVal val="#ppt_x"/>
                                              </p:val>
                                            </p:tav>
                                            <p:tav tm="100000">
                                              <p:val>
                                                <p:strVal val="#ppt_x"/>
                                              </p:val>
                                            </p:tav>
                                          </p:tavLst>
                                        </p:anim>
                                        <p:anim calcmode="lin" valueType="num">
                                          <p:cBhvr additive="base">
                                            <p:cTn id="30" dur="2250" fill="hold"/>
                                            <p:tgtEl>
                                              <p:spTgt spid="23"/>
                                            </p:tgtEl>
                                            <p:attrNameLst>
                                              <p:attrName>ppt_y</p:attrName>
                                            </p:attrNameLst>
                                          </p:cBhvr>
                                          <p:tavLst>
                                            <p:tav tm="0">
                                              <p:val>
                                                <p:strVal val="1+#ppt_h/2"/>
                                              </p:val>
                                            </p:tav>
                                            <p:tav tm="100000">
                                              <p:val>
                                                <p:strVal val="#ppt_y"/>
                                              </p:val>
                                            </p:tav>
                                          </p:tavLst>
                                        </p:anim>
                                      </p:childTnLst>
                                    </p:cTn>
                                  </p:par>
                                  <p:par>
                                    <p:cTn id="31"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32" dur="4000" fill="hold"/>
                                            <p:tgtEl>
                                              <p:spTgt spid="23"/>
                                            </p:tgtEl>
                                            <p:attrNameLst>
                                              <p:attrName>ppt_x</p:attrName>
                                              <p:attrName>ppt_y</p:attrName>
                                            </p:attrNameLst>
                                          </p:cBhvr>
                                          <p:rCtr x="0" y="1782"/>
                                        </p:animMotion>
                                      </p:childTnLst>
                                    </p:cTn>
                                  </p:par>
                                  <p:par>
                                    <p:cTn id="33" presetID="10" presetClass="entr" presetSubtype="0" fill="hold" grpId="0" nodeType="withEffect">
                                      <p:stCondLst>
                                        <p:cond delay="27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275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275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 presetClass="entr" presetSubtype="0" fill="hold" nodeType="withEffect">
                                      <p:stCondLst>
                                        <p:cond delay="2000"/>
                                      </p:stCondLst>
                                      <p:childTnLst>
                                        <p:set>
                                          <p:cBhvr>
                                            <p:cTn id="43" dur="1" fill="hold">
                                              <p:stCondLst>
                                                <p:cond delay="0"/>
                                              </p:stCondLst>
                                            </p:cTn>
                                            <p:tgtEl>
                                              <p:spTgt spid="157"/>
                                            </p:tgtEl>
                                            <p:attrNameLst>
                                              <p:attrName>style.visibility</p:attrName>
                                            </p:attrNameLst>
                                          </p:cBhvr>
                                          <p:to>
                                            <p:strVal val="visible"/>
                                          </p:to>
                                        </p:set>
                                      </p:childTnLst>
                                    </p:cTn>
                                  </p:par>
                                  <p:par>
                                    <p:cTn id="44" presetID="2" presetClass="entr" presetSubtype="4" accel="50000" fill="hold" nodeType="withEffect">
                                      <p:stCondLst>
                                        <p:cond delay="2000"/>
                                      </p:stCondLst>
                                      <p:childTnLst>
                                        <p:set>
                                          <p:cBhvr>
                                            <p:cTn id="45" dur="1" fill="hold">
                                              <p:stCondLst>
                                                <p:cond delay="0"/>
                                              </p:stCondLst>
                                            </p:cTn>
                                            <p:tgtEl>
                                              <p:spTgt spid="157"/>
                                            </p:tgtEl>
                                            <p:attrNameLst>
                                              <p:attrName>style.visibility</p:attrName>
                                            </p:attrNameLst>
                                          </p:cBhvr>
                                          <p:to>
                                            <p:strVal val="visible"/>
                                          </p:to>
                                        </p:set>
                                        <p:anim calcmode="lin" valueType="num">
                                          <p:cBhvr additive="base">
                                            <p:cTn id="46" dur="500" fill="hold"/>
                                            <p:tgtEl>
                                              <p:spTgt spid="157"/>
                                            </p:tgtEl>
                                            <p:attrNameLst>
                                              <p:attrName>ppt_x</p:attrName>
                                            </p:attrNameLst>
                                          </p:cBhvr>
                                          <p:tavLst>
                                            <p:tav tm="0">
                                              <p:val>
                                                <p:strVal val="#ppt_x"/>
                                              </p:val>
                                            </p:tav>
                                            <p:tav tm="100000">
                                              <p:val>
                                                <p:strVal val="#ppt_x"/>
                                              </p:val>
                                            </p:tav>
                                          </p:tavLst>
                                        </p:anim>
                                        <p:anim calcmode="lin" valueType="num">
                                          <p:cBhvr additive="base">
                                            <p:cTn id="47" dur="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43" grpId="0" animBg="1"/>
          <p:bldP spid="43" grpId="1" animBg="1"/>
          <p:bldP spid="23" grpId="0" animBg="1"/>
          <p:bldP spid="23" grpId="1" animBg="1"/>
          <p:bldP spid="20" grpId="0" animBg="1"/>
          <p:bldP spid="21" grpId="0" animBg="1"/>
          <p:bldP spid="21" grpId="1"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2E233053-6F07-4E2F-BB1B-092BA91A01C9}"/>
              </a:ext>
            </a:extLst>
          </p:cNvPr>
          <p:cNvSpPr txBox="1"/>
          <p:nvPr/>
        </p:nvSpPr>
        <p:spPr>
          <a:xfrm>
            <a:off x="2726208" y="506862"/>
            <a:ext cx="6739584" cy="502958"/>
          </a:xfrm>
          <a:prstGeom prst="rect">
            <a:avLst/>
          </a:prstGeom>
          <a:noFill/>
        </p:spPr>
        <p:txBody>
          <a:bodyPr wrap="square" rtlCol="0">
            <a:spAutoFit/>
          </a:bodyPr>
          <a:lstStyle/>
          <a:p>
            <a:pPr algn="ctr">
              <a:lnSpc>
                <a:spcPct val="120000"/>
              </a:lnSpc>
            </a:pPr>
            <a:r>
              <a:rPr lang="en-US" sz="2400" b="1" u="sng" dirty="0">
                <a:latin typeface="Century Gothic" panose="020B0502020202020204" pitchFamily="34" charset="0"/>
                <a:cs typeface="Calibri Light"/>
              </a:rPr>
              <a:t>Linked representation of binary tree</a:t>
            </a:r>
            <a:endParaRPr lang="en-US" sz="2400" b="1" dirty="0">
              <a:solidFill>
                <a:schemeClr val="bg1"/>
              </a:solidFill>
              <a:latin typeface="Century Gothic" panose="020B0502020202020204" pitchFamily="34" charset="0"/>
            </a:endParaRPr>
          </a:p>
        </p:txBody>
      </p: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E28ECB2E-AA07-4840-AB2B-E119F4B1A3B9}"/>
              </a:ext>
            </a:extLst>
          </p:cNvPr>
          <p:cNvSpPr/>
          <p:nvPr/>
        </p:nvSpPr>
        <p:spPr>
          <a:xfrm>
            <a:off x="10505294" y="302958"/>
            <a:ext cx="611442" cy="611442"/>
          </a:xfrm>
          <a:prstGeom prst="ellipse">
            <a:avLst/>
          </a:prstGeom>
          <a:solidFill>
            <a:schemeClr val="bg1">
              <a:lumMod val="85000"/>
              <a:alpha val="59617"/>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1261127" y="5984316"/>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1BD6661-52AF-9DAA-9526-3603B463F21E}"/>
              </a:ext>
            </a:extLst>
          </p:cNvPr>
          <p:cNvGrpSpPr/>
          <p:nvPr/>
        </p:nvGrpSpPr>
        <p:grpSpPr>
          <a:xfrm>
            <a:off x="884207" y="1253761"/>
            <a:ext cx="2701585" cy="2164643"/>
            <a:chOff x="884207" y="1253761"/>
            <a:chExt cx="2701585" cy="2164643"/>
          </a:xfrm>
        </p:grpSpPr>
        <p:grpSp>
          <p:nvGrpSpPr>
            <p:cNvPr id="3" name="Group 2">
              <a:extLst>
                <a:ext uri="{FF2B5EF4-FFF2-40B4-BE49-F238E27FC236}">
                  <a16:creationId xmlns:a16="http://schemas.microsoft.com/office/drawing/2014/main" id="{87E3E130-1A73-1656-027E-6122D6C26391}"/>
                </a:ext>
              </a:extLst>
            </p:cNvPr>
            <p:cNvGrpSpPr/>
            <p:nvPr/>
          </p:nvGrpSpPr>
          <p:grpSpPr>
            <a:xfrm>
              <a:off x="1242580" y="1253761"/>
              <a:ext cx="2343212" cy="1443250"/>
              <a:chOff x="3064174" y="1598542"/>
              <a:chExt cx="4878554" cy="3061520"/>
            </a:xfrm>
          </p:grpSpPr>
          <p:sp>
            <p:nvSpPr>
              <p:cNvPr id="14" name="Oval 13">
                <a:extLst>
                  <a:ext uri="{FF2B5EF4-FFF2-40B4-BE49-F238E27FC236}">
                    <a16:creationId xmlns:a16="http://schemas.microsoft.com/office/drawing/2014/main" id="{B947C4DB-AD80-B945-AD55-EA225588217E}"/>
                  </a:ext>
                </a:extLst>
              </p:cNvPr>
              <p:cNvSpPr/>
              <p:nvPr/>
            </p:nvSpPr>
            <p:spPr>
              <a:xfrm>
                <a:off x="4580282" y="1598542"/>
                <a:ext cx="662608" cy="588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a:t>
                </a:r>
                <a:endParaRPr lang="en-US"/>
              </a:p>
            </p:txBody>
          </p:sp>
          <p:cxnSp>
            <p:nvCxnSpPr>
              <p:cNvPr id="15" name="Straight Arrow Connector 14">
                <a:extLst>
                  <a:ext uri="{FF2B5EF4-FFF2-40B4-BE49-F238E27FC236}">
                    <a16:creationId xmlns:a16="http://schemas.microsoft.com/office/drawing/2014/main" id="{E2287517-405F-59D5-9D9C-4DE5BC7B1164}"/>
                  </a:ext>
                </a:extLst>
              </p:cNvPr>
              <p:cNvCxnSpPr/>
              <p:nvPr/>
            </p:nvCxnSpPr>
            <p:spPr>
              <a:xfrm flipH="1">
                <a:off x="4211294" y="2145609"/>
                <a:ext cx="559903" cy="46714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A208FC-E454-85C2-DFD1-70FF71BF1B63}"/>
                  </a:ext>
                </a:extLst>
              </p:cNvPr>
              <p:cNvCxnSpPr>
                <a:cxnSpLocks/>
              </p:cNvCxnSpPr>
              <p:nvPr/>
            </p:nvCxnSpPr>
            <p:spPr>
              <a:xfrm>
                <a:off x="5094220" y="2137325"/>
                <a:ext cx="776762" cy="42572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DE67CB4-3208-F8D5-C227-80CB96943232}"/>
                  </a:ext>
                </a:extLst>
              </p:cNvPr>
              <p:cNvSpPr/>
              <p:nvPr/>
            </p:nvSpPr>
            <p:spPr>
              <a:xfrm>
                <a:off x="3884543" y="2592455"/>
                <a:ext cx="662608" cy="5880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B</a:t>
                </a:r>
              </a:p>
            </p:txBody>
          </p:sp>
          <p:sp>
            <p:nvSpPr>
              <p:cNvPr id="19" name="Oval 18">
                <a:extLst>
                  <a:ext uri="{FF2B5EF4-FFF2-40B4-BE49-F238E27FC236}">
                    <a16:creationId xmlns:a16="http://schemas.microsoft.com/office/drawing/2014/main" id="{7C89DAB8-2089-C2F7-3BE9-FB08CA8C9C66}"/>
                  </a:ext>
                </a:extLst>
              </p:cNvPr>
              <p:cNvSpPr/>
              <p:nvPr/>
            </p:nvSpPr>
            <p:spPr>
              <a:xfrm>
                <a:off x="5917563" y="2359011"/>
                <a:ext cx="662608" cy="588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a:t>
                </a:r>
              </a:p>
            </p:txBody>
          </p:sp>
          <p:cxnSp>
            <p:nvCxnSpPr>
              <p:cNvPr id="20" name="Straight Arrow Connector 19">
                <a:extLst>
                  <a:ext uri="{FF2B5EF4-FFF2-40B4-BE49-F238E27FC236}">
                    <a16:creationId xmlns:a16="http://schemas.microsoft.com/office/drawing/2014/main" id="{13E8F42B-8418-D2AD-6C18-A1DB19BF6DD6}"/>
                  </a:ext>
                </a:extLst>
              </p:cNvPr>
              <p:cNvCxnSpPr/>
              <p:nvPr/>
            </p:nvCxnSpPr>
            <p:spPr>
              <a:xfrm>
                <a:off x="6541835" y="2860172"/>
                <a:ext cx="759449" cy="55053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A76B54D-3A02-B415-060D-F61D95531A79}"/>
                  </a:ext>
                </a:extLst>
              </p:cNvPr>
              <p:cNvCxnSpPr>
                <a:cxnSpLocks/>
              </p:cNvCxnSpPr>
              <p:nvPr/>
            </p:nvCxnSpPr>
            <p:spPr>
              <a:xfrm flipH="1">
                <a:off x="5665942" y="2936222"/>
                <a:ext cx="383947" cy="567931"/>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D9CB39-BF7B-A392-66F3-A507951700A3}"/>
                  </a:ext>
                </a:extLst>
              </p:cNvPr>
              <p:cNvCxnSpPr/>
              <p:nvPr/>
            </p:nvCxnSpPr>
            <p:spPr>
              <a:xfrm>
                <a:off x="4369490" y="3093968"/>
                <a:ext cx="177248" cy="85642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8ECF6E2-E4E3-94DD-9A34-B0C4A9A47A72}"/>
                  </a:ext>
                </a:extLst>
              </p:cNvPr>
              <p:cNvCxnSpPr>
                <a:cxnSpLocks/>
              </p:cNvCxnSpPr>
              <p:nvPr/>
            </p:nvCxnSpPr>
            <p:spPr>
              <a:xfrm flipH="1">
                <a:off x="3492776" y="3067049"/>
                <a:ext cx="468795" cy="79016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F7AFF3-48DA-7FAD-2437-6ABA5DC0AEF8}"/>
                  </a:ext>
                </a:extLst>
              </p:cNvPr>
              <p:cNvSpPr/>
              <p:nvPr/>
            </p:nvSpPr>
            <p:spPr>
              <a:xfrm>
                <a:off x="3064174" y="3856726"/>
                <a:ext cx="733245" cy="690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
                </a:r>
                <a:endParaRPr lang="en-US"/>
              </a:p>
            </p:txBody>
          </p:sp>
          <p:sp>
            <p:nvSpPr>
              <p:cNvPr id="25" name="Oval 24">
                <a:extLst>
                  <a:ext uri="{FF2B5EF4-FFF2-40B4-BE49-F238E27FC236}">
                    <a16:creationId xmlns:a16="http://schemas.microsoft.com/office/drawing/2014/main" id="{35AD5053-CC21-6D0A-F6D6-790A836A51FA}"/>
                  </a:ext>
                </a:extLst>
              </p:cNvPr>
              <p:cNvSpPr/>
              <p:nvPr/>
            </p:nvSpPr>
            <p:spPr>
              <a:xfrm>
                <a:off x="4199984" y="3969948"/>
                <a:ext cx="733248" cy="69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a:t>
                </a:r>
                <a:endParaRPr lang="en-US"/>
              </a:p>
            </p:txBody>
          </p:sp>
          <p:sp>
            <p:nvSpPr>
              <p:cNvPr id="26" name="Oval 25">
                <a:extLst>
                  <a:ext uri="{FF2B5EF4-FFF2-40B4-BE49-F238E27FC236}">
                    <a16:creationId xmlns:a16="http://schemas.microsoft.com/office/drawing/2014/main" id="{C40ADDAE-9D58-388D-13D8-597BCDA11EDF}"/>
                  </a:ext>
                </a:extLst>
              </p:cNvPr>
              <p:cNvSpPr/>
              <p:nvPr/>
            </p:nvSpPr>
            <p:spPr>
              <a:xfrm>
                <a:off x="5251896" y="3587529"/>
                <a:ext cx="733244" cy="69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F</a:t>
                </a:r>
                <a:endParaRPr lang="en-US"/>
              </a:p>
            </p:txBody>
          </p:sp>
          <p:sp>
            <p:nvSpPr>
              <p:cNvPr id="27" name="Oval 26">
                <a:extLst>
                  <a:ext uri="{FF2B5EF4-FFF2-40B4-BE49-F238E27FC236}">
                    <a16:creationId xmlns:a16="http://schemas.microsoft.com/office/drawing/2014/main" id="{3F3BB04A-72BC-317D-4FA7-B97E0543F462}"/>
                  </a:ext>
                </a:extLst>
              </p:cNvPr>
              <p:cNvSpPr/>
              <p:nvPr/>
            </p:nvSpPr>
            <p:spPr>
              <a:xfrm>
                <a:off x="7209484" y="3362770"/>
                <a:ext cx="733244" cy="6901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G</a:t>
                </a:r>
                <a:endParaRPr lang="en-US"/>
              </a:p>
            </p:txBody>
          </p:sp>
        </p:grpSp>
        <p:cxnSp>
          <p:nvCxnSpPr>
            <p:cNvPr id="7" name="Straight Arrow Connector 6">
              <a:extLst>
                <a:ext uri="{FF2B5EF4-FFF2-40B4-BE49-F238E27FC236}">
                  <a16:creationId xmlns:a16="http://schemas.microsoft.com/office/drawing/2014/main" id="{06C7D5CB-EC3C-EA47-5F7A-6926116EDED1}"/>
                </a:ext>
              </a:extLst>
            </p:cNvPr>
            <p:cNvCxnSpPr/>
            <p:nvPr/>
          </p:nvCxnSpPr>
          <p:spPr>
            <a:xfrm>
              <a:off x="1539404" y="2603561"/>
              <a:ext cx="329469" cy="45599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54903A6-EFDF-29A0-EE34-7D2726B123A9}"/>
                </a:ext>
              </a:extLst>
            </p:cNvPr>
            <p:cNvCxnSpPr>
              <a:cxnSpLocks/>
            </p:cNvCxnSpPr>
            <p:nvPr/>
          </p:nvCxnSpPr>
          <p:spPr>
            <a:xfrm flipH="1">
              <a:off x="1082410" y="2591090"/>
              <a:ext cx="200748" cy="48417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F35DC74-76F2-F589-C9BF-146EDE98E219}"/>
                </a:ext>
              </a:extLst>
            </p:cNvPr>
            <p:cNvSpPr/>
            <p:nvPr/>
          </p:nvSpPr>
          <p:spPr>
            <a:xfrm>
              <a:off x="884207" y="3075017"/>
              <a:ext cx="372082" cy="343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a:t>
              </a:r>
              <a:endParaRPr lang="en-US"/>
            </a:p>
          </p:txBody>
        </p:sp>
        <p:sp>
          <p:nvSpPr>
            <p:cNvPr id="13" name="Oval 12">
              <a:extLst>
                <a:ext uri="{FF2B5EF4-FFF2-40B4-BE49-F238E27FC236}">
                  <a16:creationId xmlns:a16="http://schemas.microsoft.com/office/drawing/2014/main" id="{72F90BBF-C4B2-73F9-75E7-85D9C2D05124}"/>
                </a:ext>
              </a:extLst>
            </p:cNvPr>
            <p:cNvSpPr/>
            <p:nvPr/>
          </p:nvSpPr>
          <p:spPr>
            <a:xfrm>
              <a:off x="1668915" y="3072587"/>
              <a:ext cx="372082" cy="3433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I</a:t>
              </a:r>
              <a:endParaRPr lang="en-US"/>
            </a:p>
          </p:txBody>
        </p:sp>
      </p:grpSp>
      <p:graphicFrame>
        <p:nvGraphicFramePr>
          <p:cNvPr id="28" name="Table 78">
            <a:extLst>
              <a:ext uri="{FF2B5EF4-FFF2-40B4-BE49-F238E27FC236}">
                <a16:creationId xmlns:a16="http://schemas.microsoft.com/office/drawing/2014/main" id="{3EFA0391-9132-CAA8-62D5-06F444F29F17}"/>
              </a:ext>
            </a:extLst>
          </p:cNvPr>
          <p:cNvGraphicFramePr>
            <a:graphicFrameLocks noGrp="1"/>
          </p:cNvGraphicFramePr>
          <p:nvPr>
            <p:extLst>
              <p:ext uri="{D42A27DB-BD31-4B8C-83A1-F6EECF244321}">
                <p14:modId xmlns:p14="http://schemas.microsoft.com/office/powerpoint/2010/main" val="3773199980"/>
              </p:ext>
            </p:extLst>
          </p:nvPr>
        </p:nvGraphicFramePr>
        <p:xfrm>
          <a:off x="6858000" y="1754037"/>
          <a:ext cx="1401399" cy="377019"/>
        </p:xfrm>
        <a:graphic>
          <a:graphicData uri="http://schemas.openxmlformats.org/drawingml/2006/table">
            <a:tbl>
              <a:tblPr firstRow="1" bandRow="1">
                <a:tableStyleId>{5C22544A-7EE6-4342-B048-85BDC9FD1C3A}</a:tableStyleId>
              </a:tblPr>
              <a:tblGrid>
                <a:gridCol w="467133">
                  <a:extLst>
                    <a:ext uri="{9D8B030D-6E8A-4147-A177-3AD203B41FA5}">
                      <a16:colId xmlns:a16="http://schemas.microsoft.com/office/drawing/2014/main" val="1119920361"/>
                    </a:ext>
                  </a:extLst>
                </a:gridCol>
                <a:gridCol w="467133">
                  <a:extLst>
                    <a:ext uri="{9D8B030D-6E8A-4147-A177-3AD203B41FA5}">
                      <a16:colId xmlns:a16="http://schemas.microsoft.com/office/drawing/2014/main" val="4011815399"/>
                    </a:ext>
                  </a:extLst>
                </a:gridCol>
                <a:gridCol w="467133">
                  <a:extLst>
                    <a:ext uri="{9D8B030D-6E8A-4147-A177-3AD203B41FA5}">
                      <a16:colId xmlns:a16="http://schemas.microsoft.com/office/drawing/2014/main" val="2599066874"/>
                    </a:ext>
                  </a:extLst>
                </a:gridCol>
              </a:tblGrid>
              <a:tr h="377019">
                <a:tc>
                  <a:txBody>
                    <a:bodyPr/>
                    <a:lstStyle/>
                    <a:p>
                      <a:endParaRPr lang="en-US"/>
                    </a:p>
                  </a:txBody>
                  <a:tcPr/>
                </a:tc>
                <a:tc>
                  <a:txBody>
                    <a:bodyPr/>
                    <a:lstStyle/>
                    <a:p>
                      <a:pPr algn="ctr"/>
                      <a:r>
                        <a:rPr lang="en-US"/>
                        <a:t>A</a:t>
                      </a:r>
                    </a:p>
                  </a:txBody>
                  <a:tcPr/>
                </a:tc>
                <a:tc>
                  <a:txBody>
                    <a:bodyPr/>
                    <a:lstStyle/>
                    <a:p>
                      <a:endParaRPr lang="en-US" dirty="0"/>
                    </a:p>
                  </a:txBody>
                  <a:tcPr/>
                </a:tc>
                <a:extLst>
                  <a:ext uri="{0D108BD9-81ED-4DB2-BD59-A6C34878D82A}">
                    <a16:rowId xmlns:a16="http://schemas.microsoft.com/office/drawing/2014/main" val="1363904538"/>
                  </a:ext>
                </a:extLst>
              </a:tr>
            </a:tbl>
          </a:graphicData>
        </a:graphic>
      </p:graphicFrame>
      <p:graphicFrame>
        <p:nvGraphicFramePr>
          <p:cNvPr id="29" name="Table 78">
            <a:extLst>
              <a:ext uri="{FF2B5EF4-FFF2-40B4-BE49-F238E27FC236}">
                <a16:creationId xmlns:a16="http://schemas.microsoft.com/office/drawing/2014/main" id="{02275789-9116-8468-BA1E-B001BAC4FC66}"/>
              </a:ext>
            </a:extLst>
          </p:cNvPr>
          <p:cNvGraphicFramePr>
            <a:graphicFrameLocks noGrp="1"/>
          </p:cNvGraphicFramePr>
          <p:nvPr>
            <p:extLst>
              <p:ext uri="{D42A27DB-BD31-4B8C-83A1-F6EECF244321}">
                <p14:modId xmlns:p14="http://schemas.microsoft.com/office/powerpoint/2010/main" val="3810792303"/>
              </p:ext>
            </p:extLst>
          </p:nvPr>
        </p:nvGraphicFramePr>
        <p:xfrm>
          <a:off x="4829537" y="2592373"/>
          <a:ext cx="1401399" cy="377019"/>
        </p:xfrm>
        <a:graphic>
          <a:graphicData uri="http://schemas.openxmlformats.org/drawingml/2006/table">
            <a:tbl>
              <a:tblPr firstRow="1" bandRow="1">
                <a:tableStyleId>{5C22544A-7EE6-4342-B048-85BDC9FD1C3A}</a:tableStyleId>
              </a:tblPr>
              <a:tblGrid>
                <a:gridCol w="467133">
                  <a:extLst>
                    <a:ext uri="{9D8B030D-6E8A-4147-A177-3AD203B41FA5}">
                      <a16:colId xmlns:a16="http://schemas.microsoft.com/office/drawing/2014/main" val="1119920361"/>
                    </a:ext>
                  </a:extLst>
                </a:gridCol>
                <a:gridCol w="467133">
                  <a:extLst>
                    <a:ext uri="{9D8B030D-6E8A-4147-A177-3AD203B41FA5}">
                      <a16:colId xmlns:a16="http://schemas.microsoft.com/office/drawing/2014/main" val="4011815399"/>
                    </a:ext>
                  </a:extLst>
                </a:gridCol>
                <a:gridCol w="467133">
                  <a:extLst>
                    <a:ext uri="{9D8B030D-6E8A-4147-A177-3AD203B41FA5}">
                      <a16:colId xmlns:a16="http://schemas.microsoft.com/office/drawing/2014/main" val="2599066874"/>
                    </a:ext>
                  </a:extLst>
                </a:gridCol>
              </a:tblGrid>
              <a:tr h="377019">
                <a:tc>
                  <a:txBody>
                    <a:bodyPr/>
                    <a:lstStyle/>
                    <a:p>
                      <a:endParaRPr lang="en-US"/>
                    </a:p>
                  </a:txBody>
                  <a:tcPr/>
                </a:tc>
                <a:tc>
                  <a:txBody>
                    <a:bodyPr/>
                    <a:lstStyle/>
                    <a:p>
                      <a:pPr algn="ctr"/>
                      <a:r>
                        <a:rPr lang="en-US"/>
                        <a:t>A</a:t>
                      </a:r>
                    </a:p>
                  </a:txBody>
                  <a:tcPr/>
                </a:tc>
                <a:tc>
                  <a:txBody>
                    <a:bodyPr/>
                    <a:lstStyle/>
                    <a:p>
                      <a:endParaRPr lang="en-US" dirty="0"/>
                    </a:p>
                  </a:txBody>
                  <a:tcPr/>
                </a:tc>
                <a:extLst>
                  <a:ext uri="{0D108BD9-81ED-4DB2-BD59-A6C34878D82A}">
                    <a16:rowId xmlns:a16="http://schemas.microsoft.com/office/drawing/2014/main" val="1363904538"/>
                  </a:ext>
                </a:extLst>
              </a:tr>
            </a:tbl>
          </a:graphicData>
        </a:graphic>
      </p:graphicFrame>
      <p:graphicFrame>
        <p:nvGraphicFramePr>
          <p:cNvPr id="30" name="Table 78">
            <a:extLst>
              <a:ext uri="{FF2B5EF4-FFF2-40B4-BE49-F238E27FC236}">
                <a16:creationId xmlns:a16="http://schemas.microsoft.com/office/drawing/2014/main" id="{15AE4729-EA34-9357-1715-4CCCE1B5D733}"/>
              </a:ext>
            </a:extLst>
          </p:cNvPr>
          <p:cNvGraphicFramePr>
            <a:graphicFrameLocks noGrp="1"/>
          </p:cNvGraphicFramePr>
          <p:nvPr>
            <p:extLst>
              <p:ext uri="{D42A27DB-BD31-4B8C-83A1-F6EECF244321}">
                <p14:modId xmlns:p14="http://schemas.microsoft.com/office/powerpoint/2010/main" val="2261653682"/>
              </p:ext>
            </p:extLst>
          </p:nvPr>
        </p:nvGraphicFramePr>
        <p:xfrm>
          <a:off x="9448320" y="2539428"/>
          <a:ext cx="1401399" cy="377019"/>
        </p:xfrm>
        <a:graphic>
          <a:graphicData uri="http://schemas.openxmlformats.org/drawingml/2006/table">
            <a:tbl>
              <a:tblPr firstRow="1" bandRow="1">
                <a:tableStyleId>{5C22544A-7EE6-4342-B048-85BDC9FD1C3A}</a:tableStyleId>
              </a:tblPr>
              <a:tblGrid>
                <a:gridCol w="467133">
                  <a:extLst>
                    <a:ext uri="{9D8B030D-6E8A-4147-A177-3AD203B41FA5}">
                      <a16:colId xmlns:a16="http://schemas.microsoft.com/office/drawing/2014/main" val="1119920361"/>
                    </a:ext>
                  </a:extLst>
                </a:gridCol>
                <a:gridCol w="467133">
                  <a:extLst>
                    <a:ext uri="{9D8B030D-6E8A-4147-A177-3AD203B41FA5}">
                      <a16:colId xmlns:a16="http://schemas.microsoft.com/office/drawing/2014/main" val="4011815399"/>
                    </a:ext>
                  </a:extLst>
                </a:gridCol>
                <a:gridCol w="467133">
                  <a:extLst>
                    <a:ext uri="{9D8B030D-6E8A-4147-A177-3AD203B41FA5}">
                      <a16:colId xmlns:a16="http://schemas.microsoft.com/office/drawing/2014/main" val="2599066874"/>
                    </a:ext>
                  </a:extLst>
                </a:gridCol>
              </a:tblGrid>
              <a:tr h="377019">
                <a:tc>
                  <a:txBody>
                    <a:bodyPr/>
                    <a:lstStyle/>
                    <a:p>
                      <a:endParaRPr lang="en-US"/>
                    </a:p>
                  </a:txBody>
                  <a:tcPr/>
                </a:tc>
                <a:tc>
                  <a:txBody>
                    <a:bodyPr/>
                    <a:lstStyle/>
                    <a:p>
                      <a:pPr algn="ctr"/>
                      <a:r>
                        <a:rPr lang="en-US"/>
                        <a:t>A</a:t>
                      </a:r>
                    </a:p>
                  </a:txBody>
                  <a:tcPr/>
                </a:tc>
                <a:tc>
                  <a:txBody>
                    <a:bodyPr/>
                    <a:lstStyle/>
                    <a:p>
                      <a:endParaRPr lang="en-US" dirty="0"/>
                    </a:p>
                  </a:txBody>
                  <a:tcPr/>
                </a:tc>
                <a:extLst>
                  <a:ext uri="{0D108BD9-81ED-4DB2-BD59-A6C34878D82A}">
                    <a16:rowId xmlns:a16="http://schemas.microsoft.com/office/drawing/2014/main" val="1363904538"/>
                  </a:ext>
                </a:extLst>
              </a:tr>
            </a:tbl>
          </a:graphicData>
        </a:graphic>
      </p:graphicFrame>
      <p:graphicFrame>
        <p:nvGraphicFramePr>
          <p:cNvPr id="31" name="Table 78">
            <a:extLst>
              <a:ext uri="{FF2B5EF4-FFF2-40B4-BE49-F238E27FC236}">
                <a16:creationId xmlns:a16="http://schemas.microsoft.com/office/drawing/2014/main" id="{E64665D1-8914-246D-B331-E71CDBE23D2D}"/>
              </a:ext>
            </a:extLst>
          </p:cNvPr>
          <p:cNvGraphicFramePr>
            <a:graphicFrameLocks noGrp="1"/>
          </p:cNvGraphicFramePr>
          <p:nvPr>
            <p:extLst>
              <p:ext uri="{D42A27DB-BD31-4B8C-83A1-F6EECF244321}">
                <p14:modId xmlns:p14="http://schemas.microsoft.com/office/powerpoint/2010/main" val="2190927752"/>
              </p:ext>
            </p:extLst>
          </p:nvPr>
        </p:nvGraphicFramePr>
        <p:xfrm>
          <a:off x="3803609" y="3634047"/>
          <a:ext cx="1401399" cy="377019"/>
        </p:xfrm>
        <a:graphic>
          <a:graphicData uri="http://schemas.openxmlformats.org/drawingml/2006/table">
            <a:tbl>
              <a:tblPr firstRow="1" bandRow="1">
                <a:tableStyleId>{5C22544A-7EE6-4342-B048-85BDC9FD1C3A}</a:tableStyleId>
              </a:tblPr>
              <a:tblGrid>
                <a:gridCol w="467133">
                  <a:extLst>
                    <a:ext uri="{9D8B030D-6E8A-4147-A177-3AD203B41FA5}">
                      <a16:colId xmlns:a16="http://schemas.microsoft.com/office/drawing/2014/main" val="1119920361"/>
                    </a:ext>
                  </a:extLst>
                </a:gridCol>
                <a:gridCol w="467133">
                  <a:extLst>
                    <a:ext uri="{9D8B030D-6E8A-4147-A177-3AD203B41FA5}">
                      <a16:colId xmlns:a16="http://schemas.microsoft.com/office/drawing/2014/main" val="4011815399"/>
                    </a:ext>
                  </a:extLst>
                </a:gridCol>
                <a:gridCol w="467133">
                  <a:extLst>
                    <a:ext uri="{9D8B030D-6E8A-4147-A177-3AD203B41FA5}">
                      <a16:colId xmlns:a16="http://schemas.microsoft.com/office/drawing/2014/main" val="2599066874"/>
                    </a:ext>
                  </a:extLst>
                </a:gridCol>
              </a:tblGrid>
              <a:tr h="377019">
                <a:tc>
                  <a:txBody>
                    <a:bodyPr/>
                    <a:lstStyle/>
                    <a:p>
                      <a:endParaRPr lang="en-US"/>
                    </a:p>
                  </a:txBody>
                  <a:tcPr/>
                </a:tc>
                <a:tc>
                  <a:txBody>
                    <a:bodyPr/>
                    <a:lstStyle/>
                    <a:p>
                      <a:pPr algn="ctr"/>
                      <a:r>
                        <a:rPr lang="en-US"/>
                        <a:t>A</a:t>
                      </a:r>
                    </a:p>
                  </a:txBody>
                  <a:tcPr/>
                </a:tc>
                <a:tc>
                  <a:txBody>
                    <a:bodyPr/>
                    <a:lstStyle/>
                    <a:p>
                      <a:endParaRPr lang="en-US"/>
                    </a:p>
                  </a:txBody>
                  <a:tcPr/>
                </a:tc>
                <a:extLst>
                  <a:ext uri="{0D108BD9-81ED-4DB2-BD59-A6C34878D82A}">
                    <a16:rowId xmlns:a16="http://schemas.microsoft.com/office/drawing/2014/main" val="1363904538"/>
                  </a:ext>
                </a:extLst>
              </a:tr>
            </a:tbl>
          </a:graphicData>
        </a:graphic>
      </p:graphicFrame>
      <p:graphicFrame>
        <p:nvGraphicFramePr>
          <p:cNvPr id="32" name="Table 78">
            <a:extLst>
              <a:ext uri="{FF2B5EF4-FFF2-40B4-BE49-F238E27FC236}">
                <a16:creationId xmlns:a16="http://schemas.microsoft.com/office/drawing/2014/main" id="{6BC65819-589E-0083-5A57-439BB5934FAD}"/>
              </a:ext>
            </a:extLst>
          </p:cNvPr>
          <p:cNvGraphicFramePr>
            <a:graphicFrameLocks noGrp="1"/>
          </p:cNvGraphicFramePr>
          <p:nvPr>
            <p:extLst>
              <p:ext uri="{D42A27DB-BD31-4B8C-83A1-F6EECF244321}">
                <p14:modId xmlns:p14="http://schemas.microsoft.com/office/powerpoint/2010/main" val="4123691516"/>
              </p:ext>
            </p:extLst>
          </p:nvPr>
        </p:nvGraphicFramePr>
        <p:xfrm>
          <a:off x="6191504" y="3581785"/>
          <a:ext cx="1401399" cy="377019"/>
        </p:xfrm>
        <a:graphic>
          <a:graphicData uri="http://schemas.openxmlformats.org/drawingml/2006/table">
            <a:tbl>
              <a:tblPr firstRow="1" bandRow="1">
                <a:tableStyleId>{5C22544A-7EE6-4342-B048-85BDC9FD1C3A}</a:tableStyleId>
              </a:tblPr>
              <a:tblGrid>
                <a:gridCol w="467133">
                  <a:extLst>
                    <a:ext uri="{9D8B030D-6E8A-4147-A177-3AD203B41FA5}">
                      <a16:colId xmlns:a16="http://schemas.microsoft.com/office/drawing/2014/main" val="1119920361"/>
                    </a:ext>
                  </a:extLst>
                </a:gridCol>
                <a:gridCol w="467133">
                  <a:extLst>
                    <a:ext uri="{9D8B030D-6E8A-4147-A177-3AD203B41FA5}">
                      <a16:colId xmlns:a16="http://schemas.microsoft.com/office/drawing/2014/main" val="4011815399"/>
                    </a:ext>
                  </a:extLst>
                </a:gridCol>
                <a:gridCol w="467133">
                  <a:extLst>
                    <a:ext uri="{9D8B030D-6E8A-4147-A177-3AD203B41FA5}">
                      <a16:colId xmlns:a16="http://schemas.microsoft.com/office/drawing/2014/main" val="2599066874"/>
                    </a:ext>
                  </a:extLst>
                </a:gridCol>
              </a:tblGrid>
              <a:tr h="377019">
                <a:tc>
                  <a:txBody>
                    <a:bodyPr/>
                    <a:lstStyle/>
                    <a:p>
                      <a:endParaRPr lang="en-US"/>
                    </a:p>
                  </a:txBody>
                  <a:tcPr/>
                </a:tc>
                <a:tc>
                  <a:txBody>
                    <a:bodyPr/>
                    <a:lstStyle/>
                    <a:p>
                      <a:pPr algn="ctr"/>
                      <a:r>
                        <a:rPr lang="en-US"/>
                        <a:t>A</a:t>
                      </a:r>
                    </a:p>
                  </a:txBody>
                  <a:tcPr/>
                </a:tc>
                <a:tc>
                  <a:txBody>
                    <a:bodyPr/>
                    <a:lstStyle/>
                    <a:p>
                      <a:endParaRPr lang="en-US"/>
                    </a:p>
                  </a:txBody>
                  <a:tcPr/>
                </a:tc>
                <a:extLst>
                  <a:ext uri="{0D108BD9-81ED-4DB2-BD59-A6C34878D82A}">
                    <a16:rowId xmlns:a16="http://schemas.microsoft.com/office/drawing/2014/main" val="1363904538"/>
                  </a:ext>
                </a:extLst>
              </a:tr>
            </a:tbl>
          </a:graphicData>
        </a:graphic>
      </p:graphicFrame>
      <p:graphicFrame>
        <p:nvGraphicFramePr>
          <p:cNvPr id="33" name="Table 78">
            <a:extLst>
              <a:ext uri="{FF2B5EF4-FFF2-40B4-BE49-F238E27FC236}">
                <a16:creationId xmlns:a16="http://schemas.microsoft.com/office/drawing/2014/main" id="{84E0A804-339F-4AAC-D719-A1B4891EC486}"/>
              </a:ext>
            </a:extLst>
          </p:cNvPr>
          <p:cNvGraphicFramePr>
            <a:graphicFrameLocks noGrp="1"/>
          </p:cNvGraphicFramePr>
          <p:nvPr>
            <p:extLst>
              <p:ext uri="{D42A27DB-BD31-4B8C-83A1-F6EECF244321}">
                <p14:modId xmlns:p14="http://schemas.microsoft.com/office/powerpoint/2010/main" val="1669034106"/>
              </p:ext>
            </p:extLst>
          </p:nvPr>
        </p:nvGraphicFramePr>
        <p:xfrm>
          <a:off x="3155257" y="4635668"/>
          <a:ext cx="1401399" cy="377019"/>
        </p:xfrm>
        <a:graphic>
          <a:graphicData uri="http://schemas.openxmlformats.org/drawingml/2006/table">
            <a:tbl>
              <a:tblPr firstRow="1" bandRow="1">
                <a:tableStyleId>{5C22544A-7EE6-4342-B048-85BDC9FD1C3A}</a:tableStyleId>
              </a:tblPr>
              <a:tblGrid>
                <a:gridCol w="467133">
                  <a:extLst>
                    <a:ext uri="{9D8B030D-6E8A-4147-A177-3AD203B41FA5}">
                      <a16:colId xmlns:a16="http://schemas.microsoft.com/office/drawing/2014/main" val="1119920361"/>
                    </a:ext>
                  </a:extLst>
                </a:gridCol>
                <a:gridCol w="467133">
                  <a:extLst>
                    <a:ext uri="{9D8B030D-6E8A-4147-A177-3AD203B41FA5}">
                      <a16:colId xmlns:a16="http://schemas.microsoft.com/office/drawing/2014/main" val="4011815399"/>
                    </a:ext>
                  </a:extLst>
                </a:gridCol>
                <a:gridCol w="467133">
                  <a:extLst>
                    <a:ext uri="{9D8B030D-6E8A-4147-A177-3AD203B41FA5}">
                      <a16:colId xmlns:a16="http://schemas.microsoft.com/office/drawing/2014/main" val="2599066874"/>
                    </a:ext>
                  </a:extLst>
                </a:gridCol>
              </a:tblGrid>
              <a:tr h="377019">
                <a:tc>
                  <a:txBody>
                    <a:bodyPr/>
                    <a:lstStyle/>
                    <a:p>
                      <a:endParaRPr lang="en-US"/>
                    </a:p>
                  </a:txBody>
                  <a:tcPr/>
                </a:tc>
                <a:tc>
                  <a:txBody>
                    <a:bodyPr/>
                    <a:lstStyle/>
                    <a:p>
                      <a:pPr algn="ctr"/>
                      <a:r>
                        <a:rPr lang="en-US"/>
                        <a:t>A</a:t>
                      </a:r>
                    </a:p>
                  </a:txBody>
                  <a:tcPr/>
                </a:tc>
                <a:tc>
                  <a:txBody>
                    <a:bodyPr/>
                    <a:lstStyle/>
                    <a:p>
                      <a:endParaRPr lang="en-US"/>
                    </a:p>
                  </a:txBody>
                  <a:tcPr/>
                </a:tc>
                <a:extLst>
                  <a:ext uri="{0D108BD9-81ED-4DB2-BD59-A6C34878D82A}">
                    <a16:rowId xmlns:a16="http://schemas.microsoft.com/office/drawing/2014/main" val="1363904538"/>
                  </a:ext>
                </a:extLst>
              </a:tr>
            </a:tbl>
          </a:graphicData>
        </a:graphic>
      </p:graphicFrame>
      <p:graphicFrame>
        <p:nvGraphicFramePr>
          <p:cNvPr id="34" name="Table 78">
            <a:extLst>
              <a:ext uri="{FF2B5EF4-FFF2-40B4-BE49-F238E27FC236}">
                <a16:creationId xmlns:a16="http://schemas.microsoft.com/office/drawing/2014/main" id="{D71BBA96-BD85-FCE6-212B-7D77F217E079}"/>
              </a:ext>
            </a:extLst>
          </p:cNvPr>
          <p:cNvGraphicFramePr>
            <a:graphicFrameLocks noGrp="1"/>
          </p:cNvGraphicFramePr>
          <p:nvPr>
            <p:extLst>
              <p:ext uri="{D42A27DB-BD31-4B8C-83A1-F6EECF244321}">
                <p14:modId xmlns:p14="http://schemas.microsoft.com/office/powerpoint/2010/main" val="2251252858"/>
              </p:ext>
            </p:extLst>
          </p:nvPr>
        </p:nvGraphicFramePr>
        <p:xfrm>
          <a:off x="5141159" y="4693976"/>
          <a:ext cx="1401399" cy="377019"/>
        </p:xfrm>
        <a:graphic>
          <a:graphicData uri="http://schemas.openxmlformats.org/drawingml/2006/table">
            <a:tbl>
              <a:tblPr firstRow="1" bandRow="1">
                <a:tableStyleId>{5C22544A-7EE6-4342-B048-85BDC9FD1C3A}</a:tableStyleId>
              </a:tblPr>
              <a:tblGrid>
                <a:gridCol w="467133">
                  <a:extLst>
                    <a:ext uri="{9D8B030D-6E8A-4147-A177-3AD203B41FA5}">
                      <a16:colId xmlns:a16="http://schemas.microsoft.com/office/drawing/2014/main" val="1119920361"/>
                    </a:ext>
                  </a:extLst>
                </a:gridCol>
                <a:gridCol w="467133">
                  <a:extLst>
                    <a:ext uri="{9D8B030D-6E8A-4147-A177-3AD203B41FA5}">
                      <a16:colId xmlns:a16="http://schemas.microsoft.com/office/drawing/2014/main" val="4011815399"/>
                    </a:ext>
                  </a:extLst>
                </a:gridCol>
                <a:gridCol w="467133">
                  <a:extLst>
                    <a:ext uri="{9D8B030D-6E8A-4147-A177-3AD203B41FA5}">
                      <a16:colId xmlns:a16="http://schemas.microsoft.com/office/drawing/2014/main" val="2599066874"/>
                    </a:ext>
                  </a:extLst>
                </a:gridCol>
              </a:tblGrid>
              <a:tr h="377019">
                <a:tc>
                  <a:txBody>
                    <a:bodyPr/>
                    <a:lstStyle/>
                    <a:p>
                      <a:endParaRPr lang="en-US"/>
                    </a:p>
                  </a:txBody>
                  <a:tcPr/>
                </a:tc>
                <a:tc>
                  <a:txBody>
                    <a:bodyPr/>
                    <a:lstStyle/>
                    <a:p>
                      <a:pPr algn="ctr"/>
                      <a:r>
                        <a:rPr lang="en-US"/>
                        <a:t>A</a:t>
                      </a:r>
                    </a:p>
                  </a:txBody>
                  <a:tcPr/>
                </a:tc>
                <a:tc>
                  <a:txBody>
                    <a:bodyPr/>
                    <a:lstStyle/>
                    <a:p>
                      <a:endParaRPr lang="en-US"/>
                    </a:p>
                  </a:txBody>
                  <a:tcPr/>
                </a:tc>
                <a:extLst>
                  <a:ext uri="{0D108BD9-81ED-4DB2-BD59-A6C34878D82A}">
                    <a16:rowId xmlns:a16="http://schemas.microsoft.com/office/drawing/2014/main" val="1363904538"/>
                  </a:ext>
                </a:extLst>
              </a:tr>
            </a:tbl>
          </a:graphicData>
        </a:graphic>
      </p:graphicFrame>
      <p:graphicFrame>
        <p:nvGraphicFramePr>
          <p:cNvPr id="35" name="Table 78">
            <a:extLst>
              <a:ext uri="{FF2B5EF4-FFF2-40B4-BE49-F238E27FC236}">
                <a16:creationId xmlns:a16="http://schemas.microsoft.com/office/drawing/2014/main" id="{86194A1B-C5DE-7D39-5958-46807DD818AD}"/>
              </a:ext>
            </a:extLst>
          </p:cNvPr>
          <p:cNvGraphicFramePr>
            <a:graphicFrameLocks noGrp="1"/>
          </p:cNvGraphicFramePr>
          <p:nvPr>
            <p:extLst>
              <p:ext uri="{D42A27DB-BD31-4B8C-83A1-F6EECF244321}">
                <p14:modId xmlns:p14="http://schemas.microsoft.com/office/powerpoint/2010/main" val="345080543"/>
              </p:ext>
            </p:extLst>
          </p:nvPr>
        </p:nvGraphicFramePr>
        <p:xfrm>
          <a:off x="8234572" y="3569689"/>
          <a:ext cx="1401399" cy="385535"/>
        </p:xfrm>
        <a:graphic>
          <a:graphicData uri="http://schemas.openxmlformats.org/drawingml/2006/table">
            <a:tbl>
              <a:tblPr firstRow="1" bandRow="1">
                <a:tableStyleId>{5C22544A-7EE6-4342-B048-85BDC9FD1C3A}</a:tableStyleId>
              </a:tblPr>
              <a:tblGrid>
                <a:gridCol w="467133">
                  <a:extLst>
                    <a:ext uri="{9D8B030D-6E8A-4147-A177-3AD203B41FA5}">
                      <a16:colId xmlns:a16="http://schemas.microsoft.com/office/drawing/2014/main" val="1119920361"/>
                    </a:ext>
                  </a:extLst>
                </a:gridCol>
                <a:gridCol w="467133">
                  <a:extLst>
                    <a:ext uri="{9D8B030D-6E8A-4147-A177-3AD203B41FA5}">
                      <a16:colId xmlns:a16="http://schemas.microsoft.com/office/drawing/2014/main" val="4011815399"/>
                    </a:ext>
                  </a:extLst>
                </a:gridCol>
                <a:gridCol w="467133">
                  <a:extLst>
                    <a:ext uri="{9D8B030D-6E8A-4147-A177-3AD203B41FA5}">
                      <a16:colId xmlns:a16="http://schemas.microsoft.com/office/drawing/2014/main" val="2599066874"/>
                    </a:ext>
                  </a:extLst>
                </a:gridCol>
              </a:tblGrid>
              <a:tr h="385535">
                <a:tc>
                  <a:txBody>
                    <a:bodyPr/>
                    <a:lstStyle/>
                    <a:p>
                      <a:endParaRPr lang="en-US"/>
                    </a:p>
                  </a:txBody>
                  <a:tcPr/>
                </a:tc>
                <a:tc>
                  <a:txBody>
                    <a:bodyPr/>
                    <a:lstStyle/>
                    <a:p>
                      <a:pPr algn="ctr"/>
                      <a:r>
                        <a:rPr lang="en-US"/>
                        <a:t>A</a:t>
                      </a:r>
                    </a:p>
                  </a:txBody>
                  <a:tcPr/>
                </a:tc>
                <a:tc>
                  <a:txBody>
                    <a:bodyPr/>
                    <a:lstStyle/>
                    <a:p>
                      <a:endParaRPr lang="en-US"/>
                    </a:p>
                  </a:txBody>
                  <a:tcPr/>
                </a:tc>
                <a:extLst>
                  <a:ext uri="{0D108BD9-81ED-4DB2-BD59-A6C34878D82A}">
                    <a16:rowId xmlns:a16="http://schemas.microsoft.com/office/drawing/2014/main" val="1363904538"/>
                  </a:ext>
                </a:extLst>
              </a:tr>
            </a:tbl>
          </a:graphicData>
        </a:graphic>
      </p:graphicFrame>
      <p:graphicFrame>
        <p:nvGraphicFramePr>
          <p:cNvPr id="36" name="Table 78">
            <a:extLst>
              <a:ext uri="{FF2B5EF4-FFF2-40B4-BE49-F238E27FC236}">
                <a16:creationId xmlns:a16="http://schemas.microsoft.com/office/drawing/2014/main" id="{9CDEF7E6-32C2-4480-BB2A-4DD30CACE64D}"/>
              </a:ext>
            </a:extLst>
          </p:cNvPr>
          <p:cNvGraphicFramePr>
            <a:graphicFrameLocks noGrp="1"/>
          </p:cNvGraphicFramePr>
          <p:nvPr>
            <p:extLst>
              <p:ext uri="{D42A27DB-BD31-4B8C-83A1-F6EECF244321}">
                <p14:modId xmlns:p14="http://schemas.microsoft.com/office/powerpoint/2010/main" val="1824358028"/>
              </p:ext>
            </p:extLst>
          </p:nvPr>
        </p:nvGraphicFramePr>
        <p:xfrm>
          <a:off x="10549783" y="3575280"/>
          <a:ext cx="1401399" cy="377019"/>
        </p:xfrm>
        <a:graphic>
          <a:graphicData uri="http://schemas.openxmlformats.org/drawingml/2006/table">
            <a:tbl>
              <a:tblPr firstRow="1" bandRow="1">
                <a:tableStyleId>{5C22544A-7EE6-4342-B048-85BDC9FD1C3A}</a:tableStyleId>
              </a:tblPr>
              <a:tblGrid>
                <a:gridCol w="467133">
                  <a:extLst>
                    <a:ext uri="{9D8B030D-6E8A-4147-A177-3AD203B41FA5}">
                      <a16:colId xmlns:a16="http://schemas.microsoft.com/office/drawing/2014/main" val="1119920361"/>
                    </a:ext>
                  </a:extLst>
                </a:gridCol>
                <a:gridCol w="467133">
                  <a:extLst>
                    <a:ext uri="{9D8B030D-6E8A-4147-A177-3AD203B41FA5}">
                      <a16:colId xmlns:a16="http://schemas.microsoft.com/office/drawing/2014/main" val="4011815399"/>
                    </a:ext>
                  </a:extLst>
                </a:gridCol>
                <a:gridCol w="467133">
                  <a:extLst>
                    <a:ext uri="{9D8B030D-6E8A-4147-A177-3AD203B41FA5}">
                      <a16:colId xmlns:a16="http://schemas.microsoft.com/office/drawing/2014/main" val="2599066874"/>
                    </a:ext>
                  </a:extLst>
                </a:gridCol>
              </a:tblGrid>
              <a:tr h="377019">
                <a:tc>
                  <a:txBody>
                    <a:bodyPr/>
                    <a:lstStyle/>
                    <a:p>
                      <a:endParaRPr lang="en-US"/>
                    </a:p>
                  </a:txBody>
                  <a:tcPr/>
                </a:tc>
                <a:tc>
                  <a:txBody>
                    <a:bodyPr/>
                    <a:lstStyle/>
                    <a:p>
                      <a:pPr algn="ctr"/>
                      <a:r>
                        <a:rPr lang="en-US"/>
                        <a:t>A</a:t>
                      </a:r>
                    </a:p>
                  </a:txBody>
                  <a:tcPr/>
                </a:tc>
                <a:tc>
                  <a:txBody>
                    <a:bodyPr/>
                    <a:lstStyle/>
                    <a:p>
                      <a:endParaRPr lang="en-US"/>
                    </a:p>
                  </a:txBody>
                  <a:tcPr/>
                </a:tc>
                <a:extLst>
                  <a:ext uri="{0D108BD9-81ED-4DB2-BD59-A6C34878D82A}">
                    <a16:rowId xmlns:a16="http://schemas.microsoft.com/office/drawing/2014/main" val="1363904538"/>
                  </a:ext>
                </a:extLst>
              </a:tr>
            </a:tbl>
          </a:graphicData>
        </a:graphic>
      </p:graphicFrame>
      <p:cxnSp>
        <p:nvCxnSpPr>
          <p:cNvPr id="37" name="Straight Arrow Connector 36">
            <a:extLst>
              <a:ext uri="{FF2B5EF4-FFF2-40B4-BE49-F238E27FC236}">
                <a16:creationId xmlns:a16="http://schemas.microsoft.com/office/drawing/2014/main" id="{97234ADE-49ED-C30D-6E2E-AB722EDE91F7}"/>
              </a:ext>
            </a:extLst>
          </p:cNvPr>
          <p:cNvCxnSpPr/>
          <p:nvPr/>
        </p:nvCxnSpPr>
        <p:spPr>
          <a:xfrm flipV="1">
            <a:off x="6185139" y="2074653"/>
            <a:ext cx="741872" cy="53771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953E128-A247-4B58-2443-D2BAC5592B9F}"/>
              </a:ext>
            </a:extLst>
          </p:cNvPr>
          <p:cNvCxnSpPr>
            <a:cxnSpLocks/>
          </p:cNvCxnSpPr>
          <p:nvPr/>
        </p:nvCxnSpPr>
        <p:spPr>
          <a:xfrm flipH="1" flipV="1">
            <a:off x="8220973" y="2074652"/>
            <a:ext cx="1213447" cy="50896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9360112-9766-2049-7ECD-922C62F50626}"/>
              </a:ext>
            </a:extLst>
          </p:cNvPr>
          <p:cNvCxnSpPr>
            <a:cxnSpLocks/>
          </p:cNvCxnSpPr>
          <p:nvPr/>
        </p:nvCxnSpPr>
        <p:spPr>
          <a:xfrm flipH="1" flipV="1">
            <a:off x="10765764" y="2951671"/>
            <a:ext cx="437071" cy="58084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A9710DD-A7DD-80B3-E494-8105967AECDB}"/>
              </a:ext>
            </a:extLst>
          </p:cNvPr>
          <p:cNvCxnSpPr>
            <a:cxnSpLocks/>
          </p:cNvCxnSpPr>
          <p:nvPr/>
        </p:nvCxnSpPr>
        <p:spPr>
          <a:xfrm flipH="1" flipV="1">
            <a:off x="6093122" y="2951670"/>
            <a:ext cx="537712" cy="72461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698586-6EF0-D174-243F-1C0CBDE92DC8}"/>
              </a:ext>
            </a:extLst>
          </p:cNvPr>
          <p:cNvCxnSpPr>
            <a:cxnSpLocks/>
          </p:cNvCxnSpPr>
          <p:nvPr/>
        </p:nvCxnSpPr>
        <p:spPr>
          <a:xfrm flipH="1" flipV="1">
            <a:off x="5086706" y="4001217"/>
            <a:ext cx="537712" cy="72461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9427BCD-0ECB-90DA-1B20-149D7D78C997}"/>
              </a:ext>
            </a:extLst>
          </p:cNvPr>
          <p:cNvCxnSpPr>
            <a:cxnSpLocks/>
          </p:cNvCxnSpPr>
          <p:nvPr/>
        </p:nvCxnSpPr>
        <p:spPr>
          <a:xfrm flipV="1">
            <a:off x="4574874" y="2966049"/>
            <a:ext cx="554967" cy="62397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2FAD5F9-766E-A53A-32E5-8CB368E0A706}"/>
              </a:ext>
            </a:extLst>
          </p:cNvPr>
          <p:cNvCxnSpPr>
            <a:cxnSpLocks/>
          </p:cNvCxnSpPr>
          <p:nvPr/>
        </p:nvCxnSpPr>
        <p:spPr>
          <a:xfrm flipV="1">
            <a:off x="3784119" y="4044350"/>
            <a:ext cx="554967" cy="62397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EABF174-7327-64C7-0B65-FD9E8D63C918}"/>
              </a:ext>
            </a:extLst>
          </p:cNvPr>
          <p:cNvCxnSpPr>
            <a:cxnSpLocks/>
          </p:cNvCxnSpPr>
          <p:nvPr/>
        </p:nvCxnSpPr>
        <p:spPr>
          <a:xfrm flipV="1">
            <a:off x="8983097" y="2894162"/>
            <a:ext cx="704367" cy="685862"/>
          </a:xfrm>
          <a:prstGeom prst="straightConnector1">
            <a:avLst/>
          </a:prstGeom>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F101A45-4F12-C7F1-BDB3-2CDF68C2F043}"/>
              </a:ext>
            </a:extLst>
          </p:cNvPr>
          <p:cNvGrpSpPr/>
          <p:nvPr/>
        </p:nvGrpSpPr>
        <p:grpSpPr>
          <a:xfrm>
            <a:off x="7969110" y="1035850"/>
            <a:ext cx="1516776" cy="713146"/>
            <a:chOff x="7969110" y="1035850"/>
            <a:chExt cx="1516776" cy="713146"/>
          </a:xfrm>
        </p:grpSpPr>
        <p:cxnSp>
          <p:nvCxnSpPr>
            <p:cNvPr id="46" name="Straight Arrow Connector 45">
              <a:extLst>
                <a:ext uri="{FF2B5EF4-FFF2-40B4-BE49-F238E27FC236}">
                  <a16:creationId xmlns:a16="http://schemas.microsoft.com/office/drawing/2014/main" id="{10242EBE-3C1C-93F1-01E4-AE17324050DC}"/>
                </a:ext>
              </a:extLst>
            </p:cNvPr>
            <p:cNvCxnSpPr/>
            <p:nvPr/>
          </p:nvCxnSpPr>
          <p:spPr>
            <a:xfrm rot="16980000" flipH="1" flipV="1">
              <a:off x="7815728" y="1268938"/>
              <a:ext cx="633440" cy="326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0C8B9ED-8B62-D973-C609-3BFC721E2C89}"/>
                </a:ext>
              </a:extLst>
            </p:cNvPr>
            <p:cNvSpPr txBox="1"/>
            <p:nvPr/>
          </p:nvSpPr>
          <p:spPr>
            <a:xfrm>
              <a:off x="8309452" y="1035850"/>
              <a:ext cx="1176434" cy="428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5E6CA8"/>
                  </a:solidFill>
                  <a:cs typeface="Calibri"/>
                </a:rPr>
                <a:t>Root</a:t>
              </a:r>
            </a:p>
            <a:p>
              <a:endParaRPr lang="en-US" sz="1200">
                <a:solidFill>
                  <a:srgbClr val="5E6CA8"/>
                </a:solidFill>
                <a:cs typeface="Calibri"/>
              </a:endParaRPr>
            </a:p>
          </p:txBody>
        </p:sp>
      </p:grpSp>
      <p:sp>
        <p:nvSpPr>
          <p:cNvPr id="48" name="TextBox 47">
            <a:extLst>
              <a:ext uri="{FF2B5EF4-FFF2-40B4-BE49-F238E27FC236}">
                <a16:creationId xmlns:a16="http://schemas.microsoft.com/office/drawing/2014/main" id="{BA177D19-D32C-E132-5B16-E9FA49B02798}"/>
              </a:ext>
            </a:extLst>
          </p:cNvPr>
          <p:cNvSpPr txBox="1"/>
          <p:nvPr/>
        </p:nvSpPr>
        <p:spPr>
          <a:xfrm>
            <a:off x="7528282" y="4122229"/>
            <a:ext cx="345384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dirty="0">
                <a:solidFill>
                  <a:schemeClr val="bg1"/>
                </a:solidFill>
                <a:cs typeface="Calibri"/>
              </a:rPr>
              <a:t>C-representation:</a:t>
            </a:r>
          </a:p>
          <a:p>
            <a:r>
              <a:rPr lang="en-US" dirty="0">
                <a:solidFill>
                  <a:schemeClr val="bg1"/>
                </a:solidFill>
                <a:cs typeface="Calibri"/>
              </a:rPr>
              <a:t>       Struct </a:t>
            </a:r>
            <a:r>
              <a:rPr lang="en-US" dirty="0" err="1">
                <a:solidFill>
                  <a:schemeClr val="bg1"/>
                </a:solidFill>
                <a:cs typeface="Calibri"/>
              </a:rPr>
              <a:t>bnode</a:t>
            </a:r>
            <a:endParaRPr lang="en-US" dirty="0">
              <a:solidFill>
                <a:schemeClr val="bg1"/>
              </a:solidFill>
              <a:cs typeface="Calibri"/>
            </a:endParaRPr>
          </a:p>
          <a:p>
            <a:r>
              <a:rPr lang="en-US" dirty="0">
                <a:solidFill>
                  <a:schemeClr val="bg1"/>
                </a:solidFill>
                <a:cs typeface="Calibri"/>
              </a:rPr>
              <a:t>               {</a:t>
            </a:r>
          </a:p>
          <a:p>
            <a:r>
              <a:rPr lang="en-US" dirty="0">
                <a:solidFill>
                  <a:schemeClr val="bg1"/>
                </a:solidFill>
                <a:cs typeface="Calibri"/>
              </a:rPr>
              <a:t>                  Int info;</a:t>
            </a:r>
          </a:p>
          <a:p>
            <a:r>
              <a:rPr lang="en-US" dirty="0">
                <a:solidFill>
                  <a:schemeClr val="bg1"/>
                </a:solidFill>
                <a:cs typeface="Calibri"/>
              </a:rPr>
              <a:t>                  Struct </a:t>
            </a:r>
            <a:r>
              <a:rPr lang="en-US" dirty="0" err="1">
                <a:solidFill>
                  <a:schemeClr val="bg1"/>
                </a:solidFill>
                <a:cs typeface="Calibri"/>
              </a:rPr>
              <a:t>bnode</a:t>
            </a:r>
            <a:r>
              <a:rPr lang="en-US" dirty="0">
                <a:solidFill>
                  <a:schemeClr val="bg1"/>
                </a:solidFill>
                <a:cs typeface="Calibri"/>
              </a:rPr>
              <a:t> *left;</a:t>
            </a:r>
          </a:p>
          <a:p>
            <a:r>
              <a:rPr lang="en-US" dirty="0">
                <a:solidFill>
                  <a:schemeClr val="bg1"/>
                </a:solidFill>
                <a:cs typeface="Calibri"/>
              </a:rPr>
              <a:t>                 Struct </a:t>
            </a:r>
            <a:r>
              <a:rPr lang="en-US" dirty="0" err="1">
                <a:solidFill>
                  <a:schemeClr val="bg1"/>
                </a:solidFill>
                <a:cs typeface="Calibri"/>
              </a:rPr>
              <a:t>bnode</a:t>
            </a:r>
            <a:r>
              <a:rPr lang="en-US" dirty="0">
                <a:solidFill>
                  <a:schemeClr val="bg1"/>
                </a:solidFill>
                <a:cs typeface="Calibri"/>
              </a:rPr>
              <a:t> *right;</a:t>
            </a:r>
          </a:p>
          <a:p>
            <a:r>
              <a:rPr lang="en-US" dirty="0">
                <a:solidFill>
                  <a:schemeClr val="bg1"/>
                </a:solidFill>
                <a:cs typeface="Calibri"/>
              </a:rPr>
              <a:t>                };</a:t>
            </a:r>
          </a:p>
          <a:p>
            <a:r>
              <a:rPr lang="en-US" dirty="0">
                <a:solidFill>
                  <a:schemeClr val="bg1"/>
                </a:solidFill>
                <a:cs typeface="Calibri"/>
              </a:rPr>
              <a:t>           Struct </a:t>
            </a:r>
            <a:r>
              <a:rPr lang="en-US" dirty="0" err="1">
                <a:solidFill>
                  <a:schemeClr val="bg1"/>
                </a:solidFill>
                <a:cs typeface="Calibri"/>
              </a:rPr>
              <a:t>bnode</a:t>
            </a:r>
            <a:r>
              <a:rPr lang="en-US" dirty="0">
                <a:solidFill>
                  <a:schemeClr val="bg1"/>
                </a:solidFill>
                <a:cs typeface="Calibri"/>
              </a:rPr>
              <a:t> *root = NULL;</a:t>
            </a:r>
          </a:p>
        </p:txBody>
      </p:sp>
    </p:spTree>
    <p:extLst>
      <p:ext uri="{BB962C8B-B14F-4D97-AF65-F5344CB8AC3E}">
        <p14:creationId xmlns:p14="http://schemas.microsoft.com/office/powerpoint/2010/main" val="27557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par>
                                <p:cTn id="7" presetID="6" presetClass="emph" presetSubtype="0" repeatCount="indefinite" autoRev="1" fill="hold" grpId="0" nodeType="withEffect">
                                  <p:stCondLst>
                                    <p:cond delay="0"/>
                                  </p:stCondLst>
                                  <p:endCondLst>
                                    <p:cond evt="onNext" delay="0">
                                      <p:tgtEl>
                                        <p:sldTgt/>
                                      </p:tgtEl>
                                    </p:cond>
                                  </p:endCondLst>
                                  <p:childTnLst>
                                    <p:animScale>
                                      <p:cBhvr>
                                        <p:cTn id="8" dur="3000" fill="hold"/>
                                        <p:tgtEl>
                                          <p:spTgt spid="104"/>
                                        </p:tgtEl>
                                      </p:cBhvr>
                                      <p:by x="150000" y="150000"/>
                                    </p:animScale>
                                  </p:childTnLst>
                                </p:cTn>
                              </p:par>
                              <p:par>
                                <p:cTn id="9" presetID="6" presetClass="emph" presetSubtype="0" repeatCount="indefinite" autoRev="1" fill="hold" grpId="0" nodeType="withEffect">
                                  <p:stCondLst>
                                    <p:cond delay="0"/>
                                  </p:stCondLst>
                                  <p:endCondLst>
                                    <p:cond evt="onNext" delay="0">
                                      <p:tgtEl>
                                        <p:sldTgt/>
                                      </p:tgtEl>
                                    </p:cond>
                                  </p:endCondLst>
                                  <p:childTnLst>
                                    <p:animScale>
                                      <p:cBhvr>
                                        <p:cTn id="10" dur="3000" fill="hold"/>
                                        <p:tgtEl>
                                          <p:spTgt spid="106"/>
                                        </p:tgtEl>
                                      </p:cBhvr>
                                      <p:by x="150000" y="150000"/>
                                    </p:animScale>
                                  </p:childTnLst>
                                </p:cTn>
                              </p:par>
                              <p:par>
                                <p:cTn id="11" presetID="8" presetClass="emph" presetSubtype="0" repeatCount="indefinite" fill="hold" grpId="0" nodeType="withEffect">
                                  <p:stCondLst>
                                    <p:cond delay="0"/>
                                  </p:stCondLst>
                                  <p:endCondLst>
                                    <p:cond evt="onNext" delay="0">
                                      <p:tgtEl>
                                        <p:sldTgt/>
                                      </p:tgtEl>
                                    </p:cond>
                                  </p:endCondLst>
                                  <p:childTnLst>
                                    <p:animRot by="21600000">
                                      <p:cBhvr>
                                        <p:cTn id="12" dur="5000" fill="hold"/>
                                        <p:tgtEl>
                                          <p:spTgt spid="99"/>
                                        </p:tgtEl>
                                        <p:attrNameLst>
                                          <p:attrName>r</p:attrName>
                                        </p:attrNameLst>
                                      </p:cBhvr>
                                    </p:animRot>
                                  </p:childTnLst>
                                </p:cTn>
                              </p:par>
                              <p:par>
                                <p:cTn id="13" presetID="8" presetClass="emph" presetSubtype="0" repeatCount="indefinite" fill="hold" grpId="0" nodeType="withEffect">
                                  <p:stCondLst>
                                    <p:cond delay="0"/>
                                  </p:stCondLst>
                                  <p:endCondLst>
                                    <p:cond evt="onNext" delay="0">
                                      <p:tgtEl>
                                        <p:sldTgt/>
                                      </p:tgtEl>
                                    </p:cond>
                                  </p:endCondLst>
                                  <p:childTnLst>
                                    <p:animRot by="21600000">
                                      <p:cBhvr>
                                        <p:cTn id="14" dur="10000" fill="hold"/>
                                        <p:tgtEl>
                                          <p:spTgt spid="107"/>
                                        </p:tgtEl>
                                        <p:attrNameLst>
                                          <p:attrName>r</p:attrName>
                                        </p:attrNameLst>
                                      </p:cBhvr>
                                    </p:animRo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4" grpId="0" animBg="1"/>
      <p:bldP spid="106" grpId="0" animBg="1"/>
      <p:bldP spid="10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654006C-FE86-45EE-BB9C-DE61D8D22075}"/>
              </a:ext>
            </a:extLst>
          </p:cNvPr>
          <p:cNvSpPr/>
          <p:nvPr/>
        </p:nvSpPr>
        <p:spPr>
          <a:xfrm>
            <a:off x="2386664" y="-301212"/>
            <a:ext cx="2232507" cy="2232507"/>
          </a:xfrm>
          <a:prstGeom prst="ellipse">
            <a:avLst/>
          </a:prstGeom>
          <a:gradFill>
            <a:gsLst>
              <a:gs pos="0">
                <a:schemeClr val="accent3">
                  <a:lumMod val="40000"/>
                  <a:lumOff val="60000"/>
                  <a:alpha val="50000"/>
                </a:schemeClr>
              </a:gs>
              <a:gs pos="69000">
                <a:schemeClr val="accent3">
                  <a:lumMod val="40000"/>
                  <a:lumOff val="60000"/>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Single Corner Rounded 3">
            <a:extLst>
              <a:ext uri="{FF2B5EF4-FFF2-40B4-BE49-F238E27FC236}">
                <a16:creationId xmlns:a16="http://schemas.microsoft.com/office/drawing/2014/main" id="{EE02EFA5-BD0E-4B6F-AD8F-178324CA7DFF}"/>
              </a:ext>
            </a:extLst>
          </p:cNvPr>
          <p:cNvSpPr/>
          <p:nvPr/>
        </p:nvSpPr>
        <p:spPr>
          <a:xfrm>
            <a:off x="0" y="495300"/>
            <a:ext cx="3811675" cy="6362700"/>
          </a:xfrm>
          <a:prstGeom prst="round1Rect">
            <a:avLst>
              <a:gd name="adj" fmla="val 26363"/>
            </a:avLst>
          </a:prstGeom>
          <a:gradFill>
            <a:gsLst>
              <a:gs pos="0">
                <a:srgbClr val="7C3ACE"/>
              </a:gs>
              <a:gs pos="100000">
                <a:srgbClr val="AB98FF"/>
              </a:gs>
            </a:gsLst>
            <a:lin ang="2700000" scaled="1"/>
          </a:gradFill>
          <a:ln>
            <a:noFill/>
          </a:ln>
          <a:effectLst>
            <a:outerShdw blurRad="762000" dist="228600" dir="2700000" sx="95000" sy="95000" algn="tl"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400" b="1" dirty="0">
              <a:solidFill>
                <a:schemeClr val="bg1"/>
              </a:solidFill>
              <a:latin typeface="Century Gothic" panose="020B0502020202020204" pitchFamily="34" charset="0"/>
            </a:endParaRPr>
          </a:p>
        </p:txBody>
      </p:sp>
      <p:sp>
        <p:nvSpPr>
          <p:cNvPr id="27" name="Oval 26">
            <a:extLst>
              <a:ext uri="{FF2B5EF4-FFF2-40B4-BE49-F238E27FC236}">
                <a16:creationId xmlns:a16="http://schemas.microsoft.com/office/drawing/2014/main" id="{24D89A5E-B5F1-4D75-B8E9-712697B96FE7}"/>
              </a:ext>
            </a:extLst>
          </p:cNvPr>
          <p:cNvSpPr/>
          <p:nvPr/>
        </p:nvSpPr>
        <p:spPr>
          <a:xfrm>
            <a:off x="-1854120" y="3274504"/>
            <a:ext cx="4405698" cy="4405698"/>
          </a:xfrm>
          <a:prstGeom prst="ellipse">
            <a:avLst/>
          </a:prstGeom>
          <a:gradFill>
            <a:gsLst>
              <a:gs pos="0">
                <a:schemeClr val="bg1">
                  <a:alpha val="50000"/>
                </a:schemeClr>
              </a:gs>
              <a:gs pos="69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D"/>
          </a:p>
        </p:txBody>
      </p:sp>
      <p:sp>
        <p:nvSpPr>
          <p:cNvPr id="2" name="TextBox 1">
            <a:extLst>
              <a:ext uri="{FF2B5EF4-FFF2-40B4-BE49-F238E27FC236}">
                <a16:creationId xmlns:a16="http://schemas.microsoft.com/office/drawing/2014/main" id="{541D41FB-36E8-EB8A-D84A-3030A09335FF}"/>
              </a:ext>
            </a:extLst>
          </p:cNvPr>
          <p:cNvSpPr txBox="1"/>
          <p:nvPr/>
        </p:nvSpPr>
        <p:spPr>
          <a:xfrm>
            <a:off x="-21958" y="707789"/>
            <a:ext cx="4585921" cy="1384995"/>
          </a:xfrm>
          <a:prstGeom prst="rect">
            <a:avLst/>
          </a:prstGeom>
          <a:noFill/>
        </p:spPr>
        <p:txBody>
          <a:bodyPr wrap="square" rtlCol="0">
            <a:spAutoFit/>
          </a:bodyPr>
          <a:lstStyle/>
          <a:p>
            <a:r>
              <a:rPr lang="en-US" sz="2800" b="1" dirty="0">
                <a:solidFill>
                  <a:schemeClr val="bg1"/>
                </a:solidFill>
                <a:latin typeface="Century Gothic" panose="020B0502020202020204" pitchFamily="34" charset="0"/>
              </a:rPr>
              <a:t>Binary tree traversal techniques:</a:t>
            </a:r>
            <a:endParaRPr lang="en-ID" sz="2800" b="1" dirty="0">
              <a:solidFill>
                <a:schemeClr val="bg1"/>
              </a:solidFill>
              <a:latin typeface="Century Gothic" panose="020B0502020202020204" pitchFamily="34" charset="0"/>
            </a:endParaRPr>
          </a:p>
          <a:p>
            <a:endParaRPr lang="en-NP" sz="2800" dirty="0"/>
          </a:p>
        </p:txBody>
      </p:sp>
      <p:sp>
        <p:nvSpPr>
          <p:cNvPr id="3" name="TextBox 2">
            <a:extLst>
              <a:ext uri="{FF2B5EF4-FFF2-40B4-BE49-F238E27FC236}">
                <a16:creationId xmlns:a16="http://schemas.microsoft.com/office/drawing/2014/main" id="{95E590B7-DFED-4F45-41D2-CCD759F7F39F}"/>
              </a:ext>
            </a:extLst>
          </p:cNvPr>
          <p:cNvSpPr txBox="1"/>
          <p:nvPr/>
        </p:nvSpPr>
        <p:spPr>
          <a:xfrm>
            <a:off x="170121" y="1992156"/>
            <a:ext cx="3332796" cy="4708981"/>
          </a:xfrm>
          <a:prstGeom prst="rect">
            <a:avLst/>
          </a:prstGeom>
          <a:noFill/>
        </p:spPr>
        <p:txBody>
          <a:bodyPr wrap="square" rtlCol="0">
            <a:spAutoFit/>
          </a:bodyPr>
          <a:lstStyle/>
          <a:p>
            <a:pPr>
              <a:lnSpc>
                <a:spcPct val="90000"/>
              </a:lnSpc>
              <a:spcAft>
                <a:spcPts val="600"/>
              </a:spcAft>
            </a:pPr>
            <a:r>
              <a:rPr lang="en-US" sz="2000" dirty="0">
                <a:solidFill>
                  <a:schemeClr val="bg1"/>
                </a:solidFill>
                <a:latin typeface="Century Gothic" panose="020B0502020202020204" pitchFamily="34" charset="0"/>
              </a:rPr>
              <a:t>Tree traversal is a way in which each node in the tree is visited exactly once in asymmetric manner.</a:t>
            </a:r>
            <a:endParaRPr lang="en-US" sz="2000" dirty="0">
              <a:solidFill>
                <a:schemeClr val="bg1"/>
              </a:solidFill>
              <a:latin typeface="Century Gothic" panose="020B0502020202020204" pitchFamily="34" charset="0"/>
              <a:ea typeface="Calibri"/>
              <a:cs typeface="Calibri"/>
            </a:endParaRPr>
          </a:p>
          <a:p>
            <a:pPr indent="-228600">
              <a:lnSpc>
                <a:spcPct val="90000"/>
              </a:lnSpc>
              <a:spcAft>
                <a:spcPts val="600"/>
              </a:spcAft>
              <a:buFont typeface="Arial" panose="020B0604020202020204" pitchFamily="34" charset="0"/>
              <a:buChar char="•"/>
            </a:pPr>
            <a:endParaRPr lang="en-US" sz="2000" dirty="0">
              <a:solidFill>
                <a:schemeClr val="bg1"/>
              </a:solidFill>
              <a:latin typeface="Century Gothic" panose="020B0502020202020204" pitchFamily="34" charset="0"/>
              <a:ea typeface="Calibri"/>
              <a:cs typeface="Calibri"/>
            </a:endParaRPr>
          </a:p>
          <a:p>
            <a:pPr>
              <a:lnSpc>
                <a:spcPct val="90000"/>
              </a:lnSpc>
              <a:spcAft>
                <a:spcPts val="600"/>
              </a:spcAft>
            </a:pPr>
            <a:r>
              <a:rPr lang="en-US" sz="2000" dirty="0">
                <a:solidFill>
                  <a:schemeClr val="bg1"/>
                </a:solidFill>
                <a:latin typeface="Century Gothic" panose="020B0502020202020204" pitchFamily="34" charset="0"/>
              </a:rPr>
              <a:t>There are three poplar methods of traversal:</a:t>
            </a:r>
            <a:endParaRPr lang="en-US" sz="2000" dirty="0">
              <a:solidFill>
                <a:schemeClr val="bg1"/>
              </a:solidFill>
              <a:latin typeface="Century Gothic" panose="020B0502020202020204" pitchFamily="34" charset="0"/>
              <a:ea typeface="Calibri"/>
              <a:cs typeface="Calibri"/>
            </a:endParaRPr>
          </a:p>
          <a:p>
            <a:pPr marL="342900" indent="-228600">
              <a:lnSpc>
                <a:spcPct val="90000"/>
              </a:lnSpc>
              <a:spcAft>
                <a:spcPts val="600"/>
              </a:spcAft>
              <a:buFont typeface="Arial" panose="020B0604020202020204" pitchFamily="34" charset="0"/>
              <a:buChar char="•"/>
            </a:pPr>
            <a:r>
              <a:rPr lang="en-US" sz="2000" dirty="0">
                <a:solidFill>
                  <a:schemeClr val="bg1"/>
                </a:solidFill>
                <a:latin typeface="Century Gothic" panose="020B0502020202020204" pitchFamily="34" charset="0"/>
              </a:rPr>
              <a:t>In-order traversal (left-root-right)</a:t>
            </a:r>
            <a:endParaRPr lang="en-US" sz="2000" dirty="0">
              <a:solidFill>
                <a:schemeClr val="bg1"/>
              </a:solidFill>
              <a:latin typeface="Century Gothic" panose="020B0502020202020204" pitchFamily="34" charset="0"/>
              <a:ea typeface="Calibri"/>
              <a:cs typeface="Calibri"/>
            </a:endParaRPr>
          </a:p>
          <a:p>
            <a:pPr marL="342900" indent="-228600">
              <a:lnSpc>
                <a:spcPct val="90000"/>
              </a:lnSpc>
              <a:spcAft>
                <a:spcPts val="600"/>
              </a:spcAft>
              <a:buFont typeface="Arial" panose="020B0604020202020204" pitchFamily="34" charset="0"/>
              <a:buChar char="•"/>
            </a:pPr>
            <a:r>
              <a:rPr lang="en-US" sz="2000" dirty="0">
                <a:solidFill>
                  <a:schemeClr val="bg1"/>
                </a:solidFill>
                <a:latin typeface="Century Gothic" panose="020B0502020202020204" pitchFamily="34" charset="0"/>
              </a:rPr>
              <a:t>Pre-order traversal (root-left-right)</a:t>
            </a:r>
            <a:endParaRPr lang="en-US" sz="2000" dirty="0">
              <a:solidFill>
                <a:schemeClr val="bg1"/>
              </a:solidFill>
              <a:latin typeface="Century Gothic" panose="020B0502020202020204" pitchFamily="34" charset="0"/>
              <a:ea typeface="Calibri"/>
              <a:cs typeface="Calibri"/>
            </a:endParaRPr>
          </a:p>
          <a:p>
            <a:pPr marL="342900" indent="-228600">
              <a:lnSpc>
                <a:spcPct val="90000"/>
              </a:lnSpc>
              <a:spcAft>
                <a:spcPts val="600"/>
              </a:spcAft>
              <a:buFont typeface="Arial" panose="020B0604020202020204" pitchFamily="34" charset="0"/>
              <a:buChar char="•"/>
            </a:pPr>
            <a:r>
              <a:rPr lang="en-US" sz="2000" dirty="0">
                <a:solidFill>
                  <a:schemeClr val="bg1"/>
                </a:solidFill>
                <a:latin typeface="Century Gothic" panose="020B0502020202020204" pitchFamily="34" charset="0"/>
              </a:rPr>
              <a:t>Post-order traversal (left-right-root)</a:t>
            </a:r>
            <a:endParaRPr lang="en-US" sz="2000" dirty="0">
              <a:solidFill>
                <a:schemeClr val="bg1"/>
              </a:solidFill>
              <a:latin typeface="Century Gothic" panose="020B0502020202020204" pitchFamily="34" charset="0"/>
              <a:ea typeface="Calibri"/>
              <a:cs typeface="Calibri"/>
            </a:endParaRPr>
          </a:p>
          <a:p>
            <a:endParaRPr lang="en-NP" sz="2000" dirty="0">
              <a:solidFill>
                <a:schemeClr val="bg1"/>
              </a:solidFill>
              <a:latin typeface="Century Gothic" panose="020B0502020202020204" pitchFamily="34" charset="0"/>
            </a:endParaRPr>
          </a:p>
        </p:txBody>
      </p:sp>
      <p:pic>
        <p:nvPicPr>
          <p:cNvPr id="14" name="Picture 2" descr="Diagram, schematic&#10;&#10;Description automatically generated">
            <a:extLst>
              <a:ext uri="{FF2B5EF4-FFF2-40B4-BE49-F238E27FC236}">
                <a16:creationId xmlns:a16="http://schemas.microsoft.com/office/drawing/2014/main" id="{90DC90C7-0B1E-9C62-3E0D-E2B215E58DEC}"/>
              </a:ext>
            </a:extLst>
          </p:cNvPr>
          <p:cNvPicPr>
            <a:picLocks noChangeAspect="1"/>
          </p:cNvPicPr>
          <p:nvPr/>
        </p:nvPicPr>
        <p:blipFill>
          <a:blip r:embed="rId2"/>
          <a:stretch>
            <a:fillRect/>
          </a:stretch>
        </p:blipFill>
        <p:spPr>
          <a:xfrm>
            <a:off x="4405697" y="82159"/>
            <a:ext cx="6971139" cy="6814290"/>
          </a:xfrm>
          <a:prstGeom prst="rect">
            <a:avLst/>
          </a:prstGeom>
          <a:effectLst/>
        </p:spPr>
      </p:pic>
      <p:sp>
        <p:nvSpPr>
          <p:cNvPr id="6" name="Oval 5">
            <a:extLst>
              <a:ext uri="{FF2B5EF4-FFF2-40B4-BE49-F238E27FC236}">
                <a16:creationId xmlns:a16="http://schemas.microsoft.com/office/drawing/2014/main" id="{152917A6-73BE-463D-8CB8-1092CF50BCEE}"/>
              </a:ext>
            </a:extLst>
          </p:cNvPr>
          <p:cNvSpPr/>
          <p:nvPr/>
        </p:nvSpPr>
        <p:spPr>
          <a:xfrm>
            <a:off x="8951935" y="3838904"/>
            <a:ext cx="5410200" cy="5410200"/>
          </a:xfrm>
          <a:prstGeom prst="ellipse">
            <a:avLst/>
          </a:prstGeom>
          <a:solidFill>
            <a:schemeClr val="accent2">
              <a:lumMod val="40000"/>
              <a:lumOff val="60000"/>
              <a:alpha val="64853"/>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7039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2000" fill="hold" grpId="0" nodeType="withEffect" p14:presetBounceEnd="56000">
                                      <p:stCondLst>
                                        <p:cond delay="0"/>
                                      </p:stCondLst>
                                      <p:iterate type="lt">
                                        <p:tmPct val="3000"/>
                                      </p:iterate>
                                      <p:childTnLst>
                                        <p:set>
                                          <p:cBhvr>
                                            <p:cTn id="6" dur="1" fill="hold">
                                              <p:stCondLst>
                                                <p:cond delay="0"/>
                                              </p:stCondLst>
                                            </p:cTn>
                                            <p:tgtEl>
                                              <p:spTgt spid="5"/>
                                            </p:tgtEl>
                                            <p:attrNameLst>
                                              <p:attrName>style.visibility</p:attrName>
                                            </p:attrNameLst>
                                          </p:cBhvr>
                                          <p:to>
                                            <p:strVal val="visible"/>
                                          </p:to>
                                        </p:set>
                                        <p:anim calcmode="lin" valueType="num" p14:bounceEnd="56000">
                                          <p:cBhvr additive="base">
                                            <p:cTn id="7" dur="2250" fill="hold"/>
                                            <p:tgtEl>
                                              <p:spTgt spid="5"/>
                                            </p:tgtEl>
                                            <p:attrNameLst>
                                              <p:attrName>ppt_x</p:attrName>
                                            </p:attrNameLst>
                                          </p:cBhvr>
                                          <p:tavLst>
                                            <p:tav tm="0">
                                              <p:val>
                                                <p:strVal val="#ppt_x"/>
                                              </p:val>
                                            </p:tav>
                                            <p:tav tm="100000">
                                              <p:val>
                                                <p:strVal val="#ppt_x"/>
                                              </p:val>
                                            </p:tav>
                                          </p:tavLst>
                                        </p:anim>
                                        <p:anim calcmode="lin" valueType="num" p14:bounceEnd="56000">
                                          <p:cBhvr additive="base">
                                            <p:cTn id="8" dur="2250" fill="hold"/>
                                            <p:tgtEl>
                                              <p:spTgt spid="5"/>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10" dur="4000" fill="hold"/>
                                            <p:tgtEl>
                                              <p:spTgt spid="5"/>
                                            </p:tgtEl>
                                            <p:attrNameLst>
                                              <p:attrName>ppt_x</p:attrName>
                                              <p:attrName>ppt_y</p:attrName>
                                            </p:attrNameLst>
                                          </p:cBhvr>
                                          <p:rCtr x="0" y="1782"/>
                                        </p:animMotion>
                                      </p:childTnLst>
                                    </p:cTn>
                                  </p:par>
                                  <p:par>
                                    <p:cTn id="11" presetID="2" presetClass="entr" presetSubtype="4" accel="12000" fill="hold" grpId="0" nodeType="withEffect" p14:presetBounceEnd="56000">
                                      <p:stCondLst>
                                        <p:cond delay="0"/>
                                      </p:stCondLst>
                                      <p:iterate type="lt">
                                        <p:tmPct val="3000"/>
                                      </p:iterate>
                                      <p:childTnLst>
                                        <p:set>
                                          <p:cBhvr>
                                            <p:cTn id="12" dur="1" fill="hold">
                                              <p:stCondLst>
                                                <p:cond delay="0"/>
                                              </p:stCondLst>
                                            </p:cTn>
                                            <p:tgtEl>
                                              <p:spTgt spid="6"/>
                                            </p:tgtEl>
                                            <p:attrNameLst>
                                              <p:attrName>style.visibility</p:attrName>
                                            </p:attrNameLst>
                                          </p:cBhvr>
                                          <p:to>
                                            <p:strVal val="visible"/>
                                          </p:to>
                                        </p:set>
                                        <p:anim calcmode="lin" valueType="num" p14:bounceEnd="56000">
                                          <p:cBhvr additive="base">
                                            <p:cTn id="13" dur="2250" fill="hold"/>
                                            <p:tgtEl>
                                              <p:spTgt spid="6"/>
                                            </p:tgtEl>
                                            <p:attrNameLst>
                                              <p:attrName>ppt_x</p:attrName>
                                            </p:attrNameLst>
                                          </p:cBhvr>
                                          <p:tavLst>
                                            <p:tav tm="0">
                                              <p:val>
                                                <p:strVal val="#ppt_x"/>
                                              </p:val>
                                            </p:tav>
                                            <p:tav tm="100000">
                                              <p:val>
                                                <p:strVal val="#ppt_x"/>
                                              </p:val>
                                            </p:tav>
                                          </p:tavLst>
                                        </p:anim>
                                        <p:anim calcmode="lin" valueType="num" p14:bounceEnd="56000">
                                          <p:cBhvr additive="base">
                                            <p:cTn id="14" dur="2250" fill="hold"/>
                                            <p:tgtEl>
                                              <p:spTgt spid="6"/>
                                            </p:tgtEl>
                                            <p:attrNameLst>
                                              <p:attrName>ppt_y</p:attrName>
                                            </p:attrNameLst>
                                          </p:cBhvr>
                                          <p:tavLst>
                                            <p:tav tm="0">
                                              <p:val>
                                                <p:strVal val="1+#ppt_h/2"/>
                                              </p:val>
                                            </p:tav>
                                            <p:tav tm="100000">
                                              <p:val>
                                                <p:strVal val="#ppt_y"/>
                                              </p:val>
                                            </p:tav>
                                          </p:tavLst>
                                        </p:anim>
                                      </p:childTnLst>
                                    </p:cTn>
                                  </p:par>
                                  <p:par>
                                    <p:cTn id="15" presetID="42" presetClass="path" presetSubtype="0" repeatCount="indefinite" accel="50000" decel="50000" autoRev="1" fill="hold" grpId="1" nodeType="withEffect">
                                      <p:stCondLst>
                                        <p:cond delay="2750"/>
                                      </p:stCondLst>
                                      <p:iterate type="lt">
                                        <p:tmPct val="0"/>
                                      </p:iterate>
                                      <p:childTnLst>
                                        <p:animMotion origin="layout" path="M 2.08333E-7 3.33333E-6 L 2.08333E-7 0.03588 " pathEditMode="relative" rAng="0" ptsTypes="AA">
                                          <p:cBhvr>
                                            <p:cTn id="16" dur="4000" fill="hold"/>
                                            <p:tgtEl>
                                              <p:spTgt spid="6"/>
                                            </p:tgtEl>
                                            <p:attrNameLst>
                                              <p:attrName>ppt_x</p:attrName>
                                              <p:attrName>ppt_y</p:attrName>
                                            </p:attrNameLst>
                                          </p:cBhvr>
                                          <p:rCtr x="0" y="1782"/>
                                        </p:animMotion>
                                      </p:childTnLst>
                                    </p:cTn>
                                  </p:par>
                                  <p:par>
                                    <p:cTn id="17" presetID="2" presetClass="entr" presetSubtype="4" accel="12000" fill="hold" grpId="0" nodeType="withEffect" p14:presetBounceEnd="56000">
                                      <p:stCondLst>
                                        <p:cond delay="0"/>
                                      </p:stCondLst>
                                      <p:iterate type="lt">
                                        <p:tmPct val="3000"/>
                                      </p:iterate>
                                      <p:childTnLst>
                                        <p:set>
                                          <p:cBhvr>
                                            <p:cTn id="18" dur="1" fill="hold">
                                              <p:stCondLst>
                                                <p:cond delay="0"/>
                                              </p:stCondLst>
                                            </p:cTn>
                                            <p:tgtEl>
                                              <p:spTgt spid="27"/>
                                            </p:tgtEl>
                                            <p:attrNameLst>
                                              <p:attrName>style.visibility</p:attrName>
                                            </p:attrNameLst>
                                          </p:cBhvr>
                                          <p:to>
                                            <p:strVal val="visible"/>
                                          </p:to>
                                        </p:set>
                                        <p:anim calcmode="lin" valueType="num" p14:bounceEnd="56000">
                                          <p:cBhvr additive="base">
                                            <p:cTn id="19" dur="2250" fill="hold"/>
                                            <p:tgtEl>
                                              <p:spTgt spid="27"/>
                                            </p:tgtEl>
                                            <p:attrNameLst>
                                              <p:attrName>ppt_x</p:attrName>
                                            </p:attrNameLst>
                                          </p:cBhvr>
                                          <p:tavLst>
                                            <p:tav tm="0">
                                              <p:val>
                                                <p:strVal val="#ppt_x"/>
                                              </p:val>
                                            </p:tav>
                                            <p:tav tm="100000">
                                              <p:val>
                                                <p:strVal val="#ppt_x"/>
                                              </p:val>
                                            </p:tav>
                                          </p:tavLst>
                                        </p:anim>
                                        <p:anim calcmode="lin" valueType="num" p14:bounceEnd="56000">
                                          <p:cBhvr additive="base">
                                            <p:cTn id="20" dur="2250" fill="hold"/>
                                            <p:tgtEl>
                                              <p:spTgt spid="27"/>
                                            </p:tgtEl>
                                            <p:attrNameLst>
                                              <p:attrName>ppt_y</p:attrName>
                                            </p:attrNameLst>
                                          </p:cBhvr>
                                          <p:tavLst>
                                            <p:tav tm="0">
                                              <p:val>
                                                <p:strVal val="1+#ppt_h/2"/>
                                              </p:val>
                                            </p:tav>
                                            <p:tav tm="100000">
                                              <p:val>
                                                <p:strVal val="#ppt_y"/>
                                              </p:val>
                                            </p:tav>
                                          </p:tavLst>
                                        </p:anim>
                                      </p:childTnLst>
                                    </p:cTn>
                                  </p:par>
                                  <p:par>
                                    <p:cTn id="21"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22" dur="4000" fill="hold"/>
                                            <p:tgtEl>
                                              <p:spTgt spid="27"/>
                                            </p:tgtEl>
                                            <p:attrNameLst>
                                              <p:attrName>ppt_x</p:attrName>
                                              <p:attrName>ppt_y</p:attrName>
                                            </p:attrNameLst>
                                          </p:cBhvr>
                                          <p:rCtr x="0" y="1782"/>
                                        </p:animMotion>
                                      </p:childTnLst>
                                    </p:cTn>
                                  </p:par>
                                  <p:par>
                                    <p:cTn id="23" presetID="22" presetClass="entr" presetSubtype="1" fill="hold" grpId="0" nodeType="withEffect">
                                      <p:stCondLst>
                                        <p:cond delay="25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par>
                                    <p:cTn id="26" presetID="42" presetClass="path" presetSubtype="0" accel="49333" decel="50667" fill="hold" grpId="1" nodeType="withEffect">
                                      <p:stCondLst>
                                        <p:cond delay="250"/>
                                      </p:stCondLst>
                                      <p:childTnLst>
                                        <p:animMotion origin="layout" path="M 0 -1.11111E-6 L 0 0.1625 " pathEditMode="relative" rAng="0" ptsTypes="AA">
                                          <p:cBhvr>
                                            <p:cTn id="27" dur="750" spd="-100000" fill="hold"/>
                                            <p:tgtEl>
                                              <p:spTgt spid="4"/>
                                            </p:tgtEl>
                                            <p:attrNameLst>
                                              <p:attrName>ppt_x</p:attrName>
                                              <p:attrName>ppt_y</p:attrName>
                                            </p:attrNameLst>
                                          </p:cBhvr>
                                          <p:rCtr x="0" y="8125"/>
                                        </p:animMotion>
                                      </p:childTnLst>
                                    </p:cTn>
                                  </p:par>
                                  <p:par>
                                    <p:cTn id="28" presetID="1" presetClass="entr" presetSubtype="0" fill="hold" grpId="0" nodeType="withEffect">
                                      <p:stCondLst>
                                        <p:cond delay="100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grpId="0" nodeType="withEffect">
                                      <p:stCondLst>
                                        <p:cond delay="500"/>
                                      </p:stCondLst>
                                      <p:childTnLst>
                                        <p:set>
                                          <p:cBhvr>
                                            <p:cTn id="31" dur="1" fill="hold">
                                              <p:stCondLst>
                                                <p:cond delay="0"/>
                                              </p:stCondLst>
                                            </p:cTn>
                                            <p:tgtEl>
                                              <p:spTgt spid="2"/>
                                            </p:tgtEl>
                                            <p:attrNameLst>
                                              <p:attrName>style.visibility</p:attrName>
                                            </p:attrNameLst>
                                          </p:cBhvr>
                                          <p:to>
                                            <p:strVal val="visible"/>
                                          </p:to>
                                        </p:set>
                                      </p:childTnLst>
                                    </p:cTn>
                                  </p:par>
                                  <p:par>
                                    <p:cTn id="32" presetID="1" presetClass="entr" presetSubtype="0" fill="hold" nodeType="withEffect">
                                      <p:stCondLst>
                                        <p:cond delay="150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animBg="1"/>
          <p:bldP spid="4" grpId="1" animBg="1"/>
          <p:bldP spid="27" grpId="0" animBg="1"/>
          <p:bldP spid="27" grpId="1" animBg="1"/>
          <p:bldP spid="2" grpId="0"/>
          <p:bldP spid="3" grpId="0"/>
          <p:bldP spid="6" grpId="0" animBg="1"/>
          <p:bldP spid="6"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2000" fill="hold" grpId="0" nodeType="withEffect">
                                      <p:stCondLst>
                                        <p:cond delay="0"/>
                                      </p:stCondLst>
                                      <p:iterate type="lt">
                                        <p:tmPct val="3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2250" fill="hold"/>
                                            <p:tgtEl>
                                              <p:spTgt spid="5"/>
                                            </p:tgtEl>
                                            <p:attrNameLst>
                                              <p:attrName>ppt_x</p:attrName>
                                            </p:attrNameLst>
                                          </p:cBhvr>
                                          <p:tavLst>
                                            <p:tav tm="0">
                                              <p:val>
                                                <p:strVal val="#ppt_x"/>
                                              </p:val>
                                            </p:tav>
                                            <p:tav tm="100000">
                                              <p:val>
                                                <p:strVal val="#ppt_x"/>
                                              </p:val>
                                            </p:tav>
                                          </p:tavLst>
                                        </p:anim>
                                        <p:anim calcmode="lin" valueType="num">
                                          <p:cBhvr additive="base">
                                            <p:cTn id="8" dur="2250" fill="hold"/>
                                            <p:tgtEl>
                                              <p:spTgt spid="5"/>
                                            </p:tgtEl>
                                            <p:attrNameLst>
                                              <p:attrName>ppt_y</p:attrName>
                                            </p:attrNameLst>
                                          </p:cBhvr>
                                          <p:tavLst>
                                            <p:tav tm="0">
                                              <p:val>
                                                <p:strVal val="1+#ppt_h/2"/>
                                              </p:val>
                                            </p:tav>
                                            <p:tav tm="100000">
                                              <p:val>
                                                <p:strVal val="#ppt_y"/>
                                              </p:val>
                                            </p:tav>
                                          </p:tavLst>
                                        </p:anim>
                                      </p:childTnLst>
                                    </p:cTn>
                                  </p:par>
                                  <p:par>
                                    <p:cTn id="9"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10" dur="4000" fill="hold"/>
                                            <p:tgtEl>
                                              <p:spTgt spid="5"/>
                                            </p:tgtEl>
                                            <p:attrNameLst>
                                              <p:attrName>ppt_x</p:attrName>
                                              <p:attrName>ppt_y</p:attrName>
                                            </p:attrNameLst>
                                          </p:cBhvr>
                                          <p:rCtr x="0" y="1782"/>
                                        </p:animMotion>
                                      </p:childTnLst>
                                    </p:cTn>
                                  </p:par>
                                  <p:par>
                                    <p:cTn id="11" presetID="2" presetClass="entr" presetSubtype="4" accel="12000" fill="hold" grpId="0" nodeType="withEffect">
                                      <p:stCondLst>
                                        <p:cond delay="0"/>
                                      </p:stCondLst>
                                      <p:iterate type="lt">
                                        <p:tmPct val="3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250" fill="hold"/>
                                            <p:tgtEl>
                                              <p:spTgt spid="6"/>
                                            </p:tgtEl>
                                            <p:attrNameLst>
                                              <p:attrName>ppt_x</p:attrName>
                                            </p:attrNameLst>
                                          </p:cBhvr>
                                          <p:tavLst>
                                            <p:tav tm="0">
                                              <p:val>
                                                <p:strVal val="#ppt_x"/>
                                              </p:val>
                                            </p:tav>
                                            <p:tav tm="100000">
                                              <p:val>
                                                <p:strVal val="#ppt_x"/>
                                              </p:val>
                                            </p:tav>
                                          </p:tavLst>
                                        </p:anim>
                                        <p:anim calcmode="lin" valueType="num">
                                          <p:cBhvr additive="base">
                                            <p:cTn id="14" dur="2250" fill="hold"/>
                                            <p:tgtEl>
                                              <p:spTgt spid="6"/>
                                            </p:tgtEl>
                                            <p:attrNameLst>
                                              <p:attrName>ppt_y</p:attrName>
                                            </p:attrNameLst>
                                          </p:cBhvr>
                                          <p:tavLst>
                                            <p:tav tm="0">
                                              <p:val>
                                                <p:strVal val="1+#ppt_h/2"/>
                                              </p:val>
                                            </p:tav>
                                            <p:tav tm="100000">
                                              <p:val>
                                                <p:strVal val="#ppt_y"/>
                                              </p:val>
                                            </p:tav>
                                          </p:tavLst>
                                        </p:anim>
                                      </p:childTnLst>
                                    </p:cTn>
                                  </p:par>
                                  <p:par>
                                    <p:cTn id="15" presetID="42" presetClass="path" presetSubtype="0" repeatCount="indefinite" accel="50000" decel="50000" autoRev="1" fill="hold" grpId="1" nodeType="withEffect">
                                      <p:stCondLst>
                                        <p:cond delay="2750"/>
                                      </p:stCondLst>
                                      <p:iterate type="lt">
                                        <p:tmPct val="0"/>
                                      </p:iterate>
                                      <p:childTnLst>
                                        <p:animMotion origin="layout" path="M 2.08333E-7 3.33333E-6 L 2.08333E-7 0.03588 " pathEditMode="relative" rAng="0" ptsTypes="AA">
                                          <p:cBhvr>
                                            <p:cTn id="16" dur="4000" fill="hold"/>
                                            <p:tgtEl>
                                              <p:spTgt spid="6"/>
                                            </p:tgtEl>
                                            <p:attrNameLst>
                                              <p:attrName>ppt_x</p:attrName>
                                              <p:attrName>ppt_y</p:attrName>
                                            </p:attrNameLst>
                                          </p:cBhvr>
                                          <p:rCtr x="0" y="1782"/>
                                        </p:animMotion>
                                      </p:childTnLst>
                                    </p:cTn>
                                  </p:par>
                                  <p:par>
                                    <p:cTn id="17" presetID="2" presetClass="entr" presetSubtype="4" accel="12000" fill="hold" grpId="0" nodeType="withEffect">
                                      <p:stCondLst>
                                        <p:cond delay="0"/>
                                      </p:stCondLst>
                                      <p:iterate type="lt">
                                        <p:tmPct val="3000"/>
                                      </p:iterate>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2250" fill="hold"/>
                                            <p:tgtEl>
                                              <p:spTgt spid="27"/>
                                            </p:tgtEl>
                                            <p:attrNameLst>
                                              <p:attrName>ppt_x</p:attrName>
                                            </p:attrNameLst>
                                          </p:cBhvr>
                                          <p:tavLst>
                                            <p:tav tm="0">
                                              <p:val>
                                                <p:strVal val="#ppt_x"/>
                                              </p:val>
                                            </p:tav>
                                            <p:tav tm="100000">
                                              <p:val>
                                                <p:strVal val="#ppt_x"/>
                                              </p:val>
                                            </p:tav>
                                          </p:tavLst>
                                        </p:anim>
                                        <p:anim calcmode="lin" valueType="num">
                                          <p:cBhvr additive="base">
                                            <p:cTn id="20" dur="2250" fill="hold"/>
                                            <p:tgtEl>
                                              <p:spTgt spid="27"/>
                                            </p:tgtEl>
                                            <p:attrNameLst>
                                              <p:attrName>ppt_y</p:attrName>
                                            </p:attrNameLst>
                                          </p:cBhvr>
                                          <p:tavLst>
                                            <p:tav tm="0">
                                              <p:val>
                                                <p:strVal val="1+#ppt_h/2"/>
                                              </p:val>
                                            </p:tav>
                                            <p:tav tm="100000">
                                              <p:val>
                                                <p:strVal val="#ppt_y"/>
                                              </p:val>
                                            </p:tav>
                                          </p:tavLst>
                                        </p:anim>
                                      </p:childTnLst>
                                    </p:cTn>
                                  </p:par>
                                  <p:par>
                                    <p:cTn id="21" presetID="42" presetClass="path" presetSubtype="0" repeatCount="indefinite" accel="50000" decel="50000" autoRev="1" fill="hold" grpId="1" nodeType="withEffect">
                                      <p:stCondLst>
                                        <p:cond delay="2750"/>
                                      </p:stCondLst>
                                      <p:iterate type="lt">
                                        <p:tmPct val="0"/>
                                      </p:iterate>
                                      <p:childTnLst>
                                        <p:animMotion origin="layout" path="M 0 -3.33333E-6 L 0 0.03588 " pathEditMode="relative" rAng="0" ptsTypes="AA">
                                          <p:cBhvr>
                                            <p:cTn id="22" dur="4000" fill="hold"/>
                                            <p:tgtEl>
                                              <p:spTgt spid="27"/>
                                            </p:tgtEl>
                                            <p:attrNameLst>
                                              <p:attrName>ppt_x</p:attrName>
                                              <p:attrName>ppt_y</p:attrName>
                                            </p:attrNameLst>
                                          </p:cBhvr>
                                          <p:rCtr x="0" y="1782"/>
                                        </p:animMotion>
                                      </p:childTnLst>
                                    </p:cTn>
                                  </p:par>
                                  <p:par>
                                    <p:cTn id="23" presetID="22" presetClass="entr" presetSubtype="1" fill="hold" grpId="0" nodeType="withEffect">
                                      <p:stCondLst>
                                        <p:cond delay="25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par>
                                    <p:cTn id="26" presetID="42" presetClass="path" presetSubtype="0" accel="49333" decel="50667" fill="hold" grpId="1" nodeType="withEffect">
                                      <p:stCondLst>
                                        <p:cond delay="250"/>
                                      </p:stCondLst>
                                      <p:childTnLst>
                                        <p:animMotion origin="layout" path="M 0 -1.11111E-6 L 0 0.1625 " pathEditMode="relative" rAng="0" ptsTypes="AA">
                                          <p:cBhvr>
                                            <p:cTn id="27" dur="750" spd="-100000" fill="hold"/>
                                            <p:tgtEl>
                                              <p:spTgt spid="4"/>
                                            </p:tgtEl>
                                            <p:attrNameLst>
                                              <p:attrName>ppt_x</p:attrName>
                                              <p:attrName>ppt_y</p:attrName>
                                            </p:attrNameLst>
                                          </p:cBhvr>
                                          <p:rCtr x="0" y="8125"/>
                                        </p:animMotion>
                                      </p:childTnLst>
                                    </p:cTn>
                                  </p:par>
                                  <p:par>
                                    <p:cTn id="28" presetID="1" presetClass="entr" presetSubtype="0" fill="hold" grpId="0" nodeType="withEffect">
                                      <p:stCondLst>
                                        <p:cond delay="100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grpId="0" nodeType="withEffect">
                                      <p:stCondLst>
                                        <p:cond delay="500"/>
                                      </p:stCondLst>
                                      <p:childTnLst>
                                        <p:set>
                                          <p:cBhvr>
                                            <p:cTn id="31" dur="1" fill="hold">
                                              <p:stCondLst>
                                                <p:cond delay="0"/>
                                              </p:stCondLst>
                                            </p:cTn>
                                            <p:tgtEl>
                                              <p:spTgt spid="2"/>
                                            </p:tgtEl>
                                            <p:attrNameLst>
                                              <p:attrName>style.visibility</p:attrName>
                                            </p:attrNameLst>
                                          </p:cBhvr>
                                          <p:to>
                                            <p:strVal val="visible"/>
                                          </p:to>
                                        </p:set>
                                      </p:childTnLst>
                                    </p:cTn>
                                  </p:par>
                                  <p:par>
                                    <p:cTn id="32" presetID="1" presetClass="entr" presetSubtype="0" fill="hold" nodeType="withEffect">
                                      <p:stCondLst>
                                        <p:cond delay="150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animBg="1"/>
          <p:bldP spid="4" grpId="1" animBg="1"/>
          <p:bldP spid="27" grpId="0" animBg="1"/>
          <p:bldP spid="27" grpId="1" animBg="1"/>
          <p:bldP spid="2" grpId="0"/>
          <p:bldP spid="3" grpId="0"/>
          <p:bldP spid="6" grpId="0" animBg="1"/>
          <p:bldP spid="6" grpId="1"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86728" y="6572211"/>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38D01-0B81-B7BE-9B10-3DDF0A822B2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2D3A6B"/>
                </a:solidFill>
                <a:cs typeface="Calibri Light"/>
              </a:rPr>
              <a:t>1)Pre-order traversal</a:t>
            </a:r>
            <a:br>
              <a:rPr lang="en-US">
                <a:solidFill>
                  <a:srgbClr val="2D3A6B"/>
                </a:solidFill>
                <a:cs typeface="Calibri Light"/>
              </a:rPr>
            </a:br>
            <a:endParaRPr lang="en-US" dirty="0">
              <a:ea typeface="Calibri Light" panose="020F0302020204030204"/>
              <a:cs typeface="Calibri Light"/>
            </a:endParaRPr>
          </a:p>
        </p:txBody>
      </p:sp>
      <p:sp>
        <p:nvSpPr>
          <p:cNvPr id="3" name="Content Placeholder 2">
            <a:extLst>
              <a:ext uri="{FF2B5EF4-FFF2-40B4-BE49-F238E27FC236}">
                <a16:creationId xmlns:a16="http://schemas.microsoft.com/office/drawing/2014/main" id="{D984F0E8-0F54-0F6F-8013-6FA91A132A2D}"/>
              </a:ext>
            </a:extLst>
          </p:cNvPr>
          <p:cNvSpPr txBox="1">
            <a:spLocks/>
          </p:cNvSpPr>
          <p:nvPr/>
        </p:nvSpPr>
        <p:spPr>
          <a:xfrm>
            <a:off x="451678" y="1196147"/>
            <a:ext cx="7776816" cy="230829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900" dirty="0">
                <a:solidFill>
                  <a:srgbClr val="5E6CA8"/>
                </a:solidFill>
                <a:ea typeface="+mn-lt"/>
                <a:cs typeface="+mn-lt"/>
              </a:rPr>
              <a:t>A pre-order traversal on a tree performs the following steps starting from the root: </a:t>
            </a:r>
            <a:endParaRPr lang="en-US" sz="1900" dirty="0">
              <a:solidFill>
                <a:srgbClr val="5E6CA8"/>
              </a:solidFill>
              <a:ea typeface="Calibri"/>
              <a:cs typeface="Calibri"/>
            </a:endParaRPr>
          </a:p>
          <a:p>
            <a:pPr>
              <a:buFont typeface="Arial" panose="020B0604020202020204" pitchFamily="34" charset="0"/>
              <a:buNone/>
            </a:pPr>
            <a:r>
              <a:rPr lang="en-US" sz="1900" dirty="0">
                <a:solidFill>
                  <a:srgbClr val="5E6CA8"/>
                </a:solidFill>
                <a:ea typeface="+mn-lt"/>
                <a:cs typeface="+mn-lt"/>
              </a:rPr>
              <a:t>1) Return the root node value. </a:t>
            </a:r>
          </a:p>
          <a:p>
            <a:pPr>
              <a:buFont typeface="Arial" panose="020B0604020202020204" pitchFamily="34" charset="0"/>
              <a:buNone/>
            </a:pPr>
            <a:r>
              <a:rPr lang="en-US" sz="1900" dirty="0">
                <a:solidFill>
                  <a:srgbClr val="5E6CA8"/>
                </a:solidFill>
                <a:ea typeface="+mn-lt"/>
                <a:cs typeface="+mn-lt"/>
              </a:rPr>
              <a:t>2) Traverse the left subtree by recursively calling the pre-order function. </a:t>
            </a:r>
          </a:p>
          <a:p>
            <a:pPr>
              <a:buFont typeface="Arial" panose="020B0604020202020204" pitchFamily="34" charset="0"/>
              <a:buNone/>
            </a:pPr>
            <a:r>
              <a:rPr lang="en-US" sz="1900" dirty="0">
                <a:solidFill>
                  <a:srgbClr val="5E6CA8"/>
                </a:solidFill>
                <a:ea typeface="+mn-lt"/>
                <a:cs typeface="+mn-lt"/>
              </a:rPr>
              <a:t>3) Traverse the right subtree by recursively calling the pre-order function.</a:t>
            </a:r>
            <a:endParaRPr lang="en-US" sz="1900" dirty="0">
              <a:solidFill>
                <a:srgbClr val="5E6CA8"/>
              </a:solidFill>
              <a:ea typeface="Calibri"/>
              <a:cs typeface="Calibri"/>
            </a:endParaRPr>
          </a:p>
          <a:p>
            <a:pPr marL="0" indent="0">
              <a:buFont typeface="Arial" panose="020B0604020202020204" pitchFamily="34" charset="0"/>
              <a:buNone/>
            </a:pPr>
            <a:br>
              <a:rPr lang="en-US" dirty="0"/>
            </a:br>
            <a:endParaRPr lang="en-US" sz="1900" dirty="0">
              <a:solidFill>
                <a:srgbClr val="5E6CA8"/>
              </a:solidFill>
              <a:ea typeface="Calibri"/>
              <a:cs typeface="Calibri"/>
            </a:endParaRPr>
          </a:p>
        </p:txBody>
      </p:sp>
      <p:pic>
        <p:nvPicPr>
          <p:cNvPr id="4" name="Picture 4" descr="A picture containing clock, clipart&#10;&#10;Description automatically generated">
            <a:extLst>
              <a:ext uri="{FF2B5EF4-FFF2-40B4-BE49-F238E27FC236}">
                <a16:creationId xmlns:a16="http://schemas.microsoft.com/office/drawing/2014/main" id="{C2509177-4D90-E777-84EF-8437A8A22CC8}"/>
              </a:ext>
            </a:extLst>
          </p:cNvPr>
          <p:cNvPicPr>
            <a:picLocks noChangeAspect="1"/>
          </p:cNvPicPr>
          <p:nvPr/>
        </p:nvPicPr>
        <p:blipFill>
          <a:blip r:embed="rId2"/>
          <a:stretch>
            <a:fillRect/>
          </a:stretch>
        </p:blipFill>
        <p:spPr>
          <a:xfrm>
            <a:off x="7188188" y="4251610"/>
            <a:ext cx="2743200" cy="1947212"/>
          </a:xfrm>
          <a:prstGeom prst="rect">
            <a:avLst/>
          </a:prstGeom>
        </p:spPr>
      </p:pic>
      <p:sp>
        <p:nvSpPr>
          <p:cNvPr id="5" name="TextBox 4">
            <a:extLst>
              <a:ext uri="{FF2B5EF4-FFF2-40B4-BE49-F238E27FC236}">
                <a16:creationId xmlns:a16="http://schemas.microsoft.com/office/drawing/2014/main" id="{8A30B583-D32F-FCB6-C5D8-8C98AF357969}"/>
              </a:ext>
            </a:extLst>
          </p:cNvPr>
          <p:cNvSpPr txBox="1"/>
          <p:nvPr/>
        </p:nvSpPr>
        <p:spPr>
          <a:xfrm>
            <a:off x="6663072" y="3204259"/>
            <a:ext cx="37812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The nodes in the example tree are traversed in Pre-order as follows:</a:t>
            </a:r>
          </a:p>
          <a:p>
            <a:r>
              <a:rPr lang="en-US" dirty="0">
                <a:solidFill>
                  <a:schemeClr val="bg1"/>
                </a:solidFill>
                <a:ea typeface="Calibri"/>
                <a:cs typeface="Calibri"/>
              </a:rPr>
              <a:t>1,3,4,9,6,8</a:t>
            </a:r>
          </a:p>
        </p:txBody>
      </p:sp>
      <p:sp>
        <p:nvSpPr>
          <p:cNvPr id="6" name="TextBox 5">
            <a:extLst>
              <a:ext uri="{FF2B5EF4-FFF2-40B4-BE49-F238E27FC236}">
                <a16:creationId xmlns:a16="http://schemas.microsoft.com/office/drawing/2014/main" id="{1804A725-FE69-BBB6-B7E8-D8E8C982FDC7}"/>
              </a:ext>
            </a:extLst>
          </p:cNvPr>
          <p:cNvSpPr txBox="1"/>
          <p:nvPr/>
        </p:nvSpPr>
        <p:spPr>
          <a:xfrm>
            <a:off x="543891" y="3671958"/>
            <a:ext cx="499606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dirty="0">
                <a:solidFill>
                  <a:srgbClr val="2D3A6B"/>
                </a:solidFill>
                <a:ea typeface="Calibri"/>
                <a:cs typeface="Calibri"/>
              </a:rPr>
              <a:t>C-representation</a:t>
            </a:r>
          </a:p>
          <a:p>
            <a:endParaRPr lang="en-US" u="sng" dirty="0">
              <a:solidFill>
                <a:srgbClr val="000000"/>
              </a:solidFill>
              <a:ea typeface="Calibri"/>
              <a:cs typeface="Calibri"/>
            </a:endParaRPr>
          </a:p>
          <a:p>
            <a:r>
              <a:rPr lang="en-US" dirty="0">
                <a:solidFill>
                  <a:schemeClr val="bg1"/>
                </a:solidFill>
                <a:latin typeface="Consolas"/>
                <a:ea typeface="Calibri"/>
                <a:cs typeface="Calibri"/>
              </a:rPr>
              <a:t>void </a:t>
            </a:r>
            <a:r>
              <a:rPr lang="en-US" dirty="0" err="1">
                <a:solidFill>
                  <a:schemeClr val="bg1"/>
                </a:solidFill>
                <a:latin typeface="Consolas"/>
                <a:ea typeface="Calibri"/>
                <a:cs typeface="Calibri"/>
              </a:rPr>
              <a:t>preOrder</a:t>
            </a:r>
            <a:r>
              <a:rPr lang="en-US" dirty="0">
                <a:solidFill>
                  <a:schemeClr val="bg1"/>
                </a:solidFill>
                <a:latin typeface="Consolas"/>
                <a:ea typeface="Calibri"/>
                <a:cs typeface="Calibri"/>
              </a:rPr>
              <a:t>(struct  node* root){
  </a:t>
            </a:r>
            <a:r>
              <a:rPr lang="en-US" dirty="0">
                <a:solidFill>
                  <a:schemeClr val="bg1"/>
                </a:solidFill>
                <a:latin typeface="Consolas"/>
                <a:ea typeface="+mn-lt"/>
                <a:cs typeface="+mn-lt"/>
              </a:rPr>
              <a:t>  if</a:t>
            </a:r>
            <a:r>
              <a:rPr lang="en-US" dirty="0">
                <a:solidFill>
                  <a:schemeClr val="bg1"/>
                </a:solidFill>
                <a:latin typeface="Consolas"/>
                <a:ea typeface="Calibri"/>
                <a:cs typeface="Calibri"/>
              </a:rPr>
              <a:t>(</a:t>
            </a:r>
            <a:r>
              <a:rPr lang="en-US" dirty="0">
                <a:solidFill>
                  <a:schemeClr val="bg1"/>
                </a:solidFill>
                <a:latin typeface="Consolas"/>
                <a:ea typeface="+mn-lt"/>
                <a:cs typeface="+mn-lt"/>
              </a:rPr>
              <a:t>root</a:t>
            </a:r>
            <a:r>
              <a:rPr lang="en-US" dirty="0">
                <a:solidFill>
                  <a:schemeClr val="bg1"/>
                </a:solidFill>
                <a:latin typeface="Consolas"/>
                <a:ea typeface="Calibri"/>
                <a:cs typeface="Calibri"/>
              </a:rPr>
              <a:t>!=</a:t>
            </a:r>
            <a:r>
              <a:rPr lang="en-US" dirty="0">
                <a:solidFill>
                  <a:schemeClr val="bg1"/>
                </a:solidFill>
                <a:latin typeface="Consolas"/>
                <a:ea typeface="+mn-lt"/>
                <a:cs typeface="+mn-lt"/>
              </a:rPr>
              <a:t>NULL</a:t>
            </a:r>
            <a:r>
              <a:rPr lang="en-US" dirty="0">
                <a:solidFill>
                  <a:schemeClr val="bg1"/>
                </a:solidFill>
                <a:latin typeface="Consolas"/>
                <a:ea typeface="Calibri"/>
                <a:cs typeface="Calibri"/>
              </a:rPr>
              <a:t>){</a:t>
            </a:r>
            <a:r>
              <a:rPr lang="en-US" dirty="0">
                <a:solidFill>
                  <a:schemeClr val="bg1"/>
                </a:solidFill>
                <a:latin typeface="Consolas"/>
                <a:ea typeface="+mn-lt"/>
                <a:cs typeface="+mn-lt"/>
              </a:rPr>
              <a:t>
        </a:t>
            </a:r>
            <a:r>
              <a:rPr lang="en-US" dirty="0" err="1">
                <a:solidFill>
                  <a:schemeClr val="bg1"/>
                </a:solidFill>
                <a:latin typeface="Consolas"/>
                <a:ea typeface="+mn-lt"/>
                <a:cs typeface="+mn-lt"/>
              </a:rPr>
              <a:t>printf</a:t>
            </a:r>
            <a:r>
              <a:rPr lang="en-US" dirty="0">
                <a:solidFill>
                  <a:schemeClr val="bg1"/>
                </a:solidFill>
                <a:latin typeface="Consolas"/>
                <a:ea typeface="+mn-lt"/>
                <a:cs typeface="+mn-lt"/>
              </a:rPr>
              <a:t>("%d ", root-&gt;data);
        </a:t>
            </a:r>
            <a:r>
              <a:rPr lang="en-US" dirty="0" err="1">
                <a:solidFill>
                  <a:schemeClr val="bg1"/>
                </a:solidFill>
                <a:latin typeface="Consolas"/>
                <a:ea typeface="+mn-lt"/>
                <a:cs typeface="+mn-lt"/>
              </a:rPr>
              <a:t>preOrder</a:t>
            </a:r>
            <a:r>
              <a:rPr lang="en-US" dirty="0">
                <a:solidFill>
                  <a:schemeClr val="bg1"/>
                </a:solidFill>
                <a:latin typeface="Consolas"/>
                <a:ea typeface="+mn-lt"/>
                <a:cs typeface="+mn-lt"/>
              </a:rPr>
              <a:t>(root-&gt;left);
        </a:t>
            </a:r>
            <a:r>
              <a:rPr lang="en-US" dirty="0" err="1">
                <a:solidFill>
                  <a:schemeClr val="bg1"/>
                </a:solidFill>
                <a:latin typeface="Consolas"/>
                <a:ea typeface="+mn-lt"/>
                <a:cs typeface="+mn-lt"/>
              </a:rPr>
              <a:t>preOrder</a:t>
            </a:r>
            <a:r>
              <a:rPr lang="en-US" dirty="0">
                <a:solidFill>
                  <a:schemeClr val="bg1"/>
                </a:solidFill>
                <a:latin typeface="Consolas"/>
                <a:ea typeface="+mn-lt"/>
                <a:cs typeface="+mn-lt"/>
              </a:rPr>
              <a:t>(root-&gt;right);
    }
}</a:t>
            </a:r>
            <a:endParaRPr lang="en-US" dirty="0">
              <a:solidFill>
                <a:schemeClr val="bg1"/>
              </a:solidFill>
            </a:endParaRPr>
          </a:p>
        </p:txBody>
      </p:sp>
    </p:spTree>
    <p:extLst>
      <p:ext uri="{BB962C8B-B14F-4D97-AF65-F5344CB8AC3E}">
        <p14:creationId xmlns:p14="http://schemas.microsoft.com/office/powerpoint/2010/main" val="381331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F83B2C-BF10-4852-86DF-E4944C471DA7}"/>
              </a:ext>
            </a:extLst>
          </p:cNvPr>
          <p:cNvSpPr txBox="1"/>
          <p:nvPr/>
        </p:nvSpPr>
        <p:spPr>
          <a:xfrm>
            <a:off x="3954204" y="1985394"/>
            <a:ext cx="4830536" cy="707886"/>
          </a:xfrm>
          <a:prstGeom prst="rect">
            <a:avLst/>
          </a:prstGeom>
          <a:noFill/>
        </p:spPr>
        <p:txBody>
          <a:bodyPr wrap="square" rtlCol="0">
            <a:spAutoFit/>
          </a:bodyPr>
          <a:lstStyle/>
          <a:p>
            <a:pPr algn="ctr"/>
            <a:r>
              <a:rPr lang="en-US" sz="4000" dirty="0">
                <a:solidFill>
                  <a:schemeClr val="bg1"/>
                </a:solidFill>
                <a:latin typeface="Arial" panose="020B0604020202020204" pitchFamily="34" charset="0"/>
                <a:cs typeface="Arial" panose="020B0604020202020204" pitchFamily="34" charset="0"/>
              </a:rPr>
              <a:t>Who’s</a:t>
            </a:r>
            <a:r>
              <a:rPr lang="en-US" sz="4000" dirty="0">
                <a:solidFill>
                  <a:schemeClr val="bg1">
                    <a:lumMod val="95000"/>
                  </a:schemeClr>
                </a:solidFill>
                <a:latin typeface="Arial" panose="020B0604020202020204" pitchFamily="34" charset="0"/>
                <a:cs typeface="Arial" panose="020B0604020202020204" pitchFamily="34" charset="0"/>
              </a:rPr>
              <a:t> Presenting?</a:t>
            </a:r>
            <a:endParaRPr lang="en-ID" sz="4000"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05B0122-DDA9-4AC2-93B8-DC4F9B999A8E}"/>
              </a:ext>
            </a:extLst>
          </p:cNvPr>
          <p:cNvSpPr/>
          <p:nvPr/>
        </p:nvSpPr>
        <p:spPr>
          <a:xfrm>
            <a:off x="4948456" y="4927601"/>
            <a:ext cx="2308424" cy="35369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1200" spc="300" dirty="0">
                <a:solidFill>
                  <a:schemeClr val="bg1">
                    <a:lumMod val="75000"/>
                  </a:schemeClr>
                </a:solidFill>
                <a:latin typeface="Arial" panose="020B0604020202020204" pitchFamily="34" charset="0"/>
                <a:cs typeface="Arial" panose="020B0604020202020204" pitchFamily="34" charset="0"/>
              </a:rPr>
              <a:t>GROUP MEMBERS</a:t>
            </a:r>
          </a:p>
        </p:txBody>
      </p:sp>
      <p:pic>
        <p:nvPicPr>
          <p:cNvPr id="8" name="Picture 7">
            <a:extLst>
              <a:ext uri="{FF2B5EF4-FFF2-40B4-BE49-F238E27FC236}">
                <a16:creationId xmlns:a16="http://schemas.microsoft.com/office/drawing/2014/main" id="{D208CC0E-43C9-47B4-A501-F01983FD64E0}"/>
              </a:ext>
            </a:extLst>
          </p:cNvPr>
          <p:cNvPicPr>
            <a:picLocks noChangeAspect="1"/>
          </p:cNvPicPr>
          <p:nvPr/>
        </p:nvPicPr>
        <p:blipFill rotWithShape="1">
          <a:blip r:embed="rId2">
            <a:extLst>
              <a:ext uri="{28A0092B-C50C-407E-A947-70E740481C1C}">
                <a14:useLocalDpi xmlns:a14="http://schemas.microsoft.com/office/drawing/2010/main" val="0"/>
              </a:ext>
            </a:extLst>
          </a:blip>
          <a:srcRect l="84350" b="84824"/>
          <a:stretch/>
        </p:blipFill>
        <p:spPr>
          <a:xfrm>
            <a:off x="10737668" y="-1170"/>
            <a:ext cx="1341120" cy="731520"/>
          </a:xfrm>
          <a:prstGeom prst="rect">
            <a:avLst/>
          </a:prstGeom>
        </p:spPr>
      </p:pic>
      <p:pic>
        <p:nvPicPr>
          <p:cNvPr id="9" name="Picture 8">
            <a:extLst>
              <a:ext uri="{FF2B5EF4-FFF2-40B4-BE49-F238E27FC236}">
                <a16:creationId xmlns:a16="http://schemas.microsoft.com/office/drawing/2014/main" id="{E264A5B2-8405-400C-BFA7-DCDA50BFAFA5}"/>
              </a:ext>
            </a:extLst>
          </p:cNvPr>
          <p:cNvPicPr>
            <a:picLocks noChangeAspect="1"/>
          </p:cNvPicPr>
          <p:nvPr/>
        </p:nvPicPr>
        <p:blipFill>
          <a:blip r:embed="rId3"/>
          <a:srcRect t="2370" b="2370"/>
          <a:stretch/>
        </p:blipFill>
        <p:spPr>
          <a:xfrm>
            <a:off x="3509071" y="2826312"/>
            <a:ext cx="1173480" cy="1146972"/>
          </a:xfrm>
          <a:prstGeom prst="rect">
            <a:avLst/>
          </a:prstGeom>
          <a:blipFill>
            <a:blip r:embed="rId4"/>
            <a:stretch>
              <a:fillRect/>
            </a:stretch>
          </a:blipFill>
        </p:spPr>
      </p:pic>
      <p:pic>
        <p:nvPicPr>
          <p:cNvPr id="11" name="Picture 10">
            <a:extLst>
              <a:ext uri="{FF2B5EF4-FFF2-40B4-BE49-F238E27FC236}">
                <a16:creationId xmlns:a16="http://schemas.microsoft.com/office/drawing/2014/main" id="{D397710D-927D-41DC-B6AC-3D56AB65C67D}"/>
              </a:ext>
            </a:extLst>
          </p:cNvPr>
          <p:cNvPicPr>
            <a:picLocks noChangeAspect="1"/>
          </p:cNvPicPr>
          <p:nvPr/>
        </p:nvPicPr>
        <p:blipFill>
          <a:blip r:embed="rId5"/>
          <a:srcRect t="21399" b="21399"/>
          <a:stretch/>
        </p:blipFill>
        <p:spPr>
          <a:xfrm>
            <a:off x="5549055" y="2826312"/>
            <a:ext cx="1071155" cy="1088572"/>
          </a:xfrm>
          <a:prstGeom prst="rect">
            <a:avLst/>
          </a:prstGeom>
        </p:spPr>
      </p:pic>
      <p:sp>
        <p:nvSpPr>
          <p:cNvPr id="14" name="TextBox 13">
            <a:extLst>
              <a:ext uri="{FF2B5EF4-FFF2-40B4-BE49-F238E27FC236}">
                <a16:creationId xmlns:a16="http://schemas.microsoft.com/office/drawing/2014/main" id="{BB68EF64-1AB3-4B77-AA2B-9C6052281E63}"/>
              </a:ext>
            </a:extLst>
          </p:cNvPr>
          <p:cNvSpPr txBox="1"/>
          <p:nvPr/>
        </p:nvSpPr>
        <p:spPr>
          <a:xfrm>
            <a:off x="3471045" y="3995444"/>
            <a:ext cx="1477411" cy="307777"/>
          </a:xfrm>
          <a:prstGeom prst="rect">
            <a:avLst/>
          </a:prstGeom>
          <a:noFill/>
        </p:spPr>
        <p:txBody>
          <a:bodyPr wrap="square" rtlCol="0">
            <a:spAutoFit/>
          </a:bodyPr>
          <a:lstStyle/>
          <a:p>
            <a:r>
              <a:rPr lang="en-US" sz="1400" b="1" dirty="0" err="1">
                <a:solidFill>
                  <a:schemeClr val="bg1"/>
                </a:solidFill>
              </a:rPr>
              <a:t>Rijan</a:t>
            </a:r>
            <a:r>
              <a:rPr lang="en-US" sz="1400" b="1" dirty="0">
                <a:solidFill>
                  <a:schemeClr val="bg1"/>
                </a:solidFill>
              </a:rPr>
              <a:t> Bhandari</a:t>
            </a:r>
            <a:endParaRPr lang="en-PH" sz="1400" b="1" dirty="0">
              <a:solidFill>
                <a:schemeClr val="bg1"/>
              </a:solidFill>
            </a:endParaRPr>
          </a:p>
        </p:txBody>
      </p:sp>
      <p:sp>
        <p:nvSpPr>
          <p:cNvPr id="15" name="TextBox 14">
            <a:extLst>
              <a:ext uri="{FF2B5EF4-FFF2-40B4-BE49-F238E27FC236}">
                <a16:creationId xmlns:a16="http://schemas.microsoft.com/office/drawing/2014/main" id="{7A6E4086-E8B9-4D3B-98FB-319A04DB4937}"/>
              </a:ext>
            </a:extLst>
          </p:cNvPr>
          <p:cNvSpPr txBox="1"/>
          <p:nvPr/>
        </p:nvSpPr>
        <p:spPr>
          <a:xfrm>
            <a:off x="5424869" y="3995444"/>
            <a:ext cx="1585431" cy="307777"/>
          </a:xfrm>
          <a:prstGeom prst="rect">
            <a:avLst/>
          </a:prstGeom>
          <a:noFill/>
        </p:spPr>
        <p:txBody>
          <a:bodyPr wrap="square" rtlCol="0">
            <a:spAutoFit/>
          </a:bodyPr>
          <a:lstStyle/>
          <a:p>
            <a:r>
              <a:rPr lang="en-US" sz="1400" b="1" dirty="0">
                <a:solidFill>
                  <a:schemeClr val="bg1"/>
                </a:solidFill>
              </a:rPr>
              <a:t>Rabin Adhikari</a:t>
            </a:r>
            <a:endParaRPr lang="en-PH" sz="1400" b="1" dirty="0">
              <a:solidFill>
                <a:schemeClr val="bg1"/>
              </a:solidFill>
            </a:endParaRPr>
          </a:p>
        </p:txBody>
      </p:sp>
      <p:pic>
        <p:nvPicPr>
          <p:cNvPr id="3" name="Picture 2">
            <a:extLst>
              <a:ext uri="{FF2B5EF4-FFF2-40B4-BE49-F238E27FC236}">
                <a16:creationId xmlns:a16="http://schemas.microsoft.com/office/drawing/2014/main" id="{8E1B9E3F-FE3D-F4F1-5D13-8D1DEFDF0CD4}"/>
              </a:ext>
            </a:extLst>
          </p:cNvPr>
          <p:cNvPicPr>
            <a:picLocks noChangeAspect="1"/>
          </p:cNvPicPr>
          <p:nvPr/>
        </p:nvPicPr>
        <p:blipFill>
          <a:blip r:embed="rId5"/>
          <a:srcRect t="21399" b="21399"/>
          <a:stretch/>
        </p:blipFill>
        <p:spPr>
          <a:xfrm>
            <a:off x="1880386" y="2826312"/>
            <a:ext cx="1071155" cy="1088572"/>
          </a:xfrm>
          <a:prstGeom prst="rect">
            <a:avLst/>
          </a:prstGeom>
        </p:spPr>
      </p:pic>
      <p:sp>
        <p:nvSpPr>
          <p:cNvPr id="13" name="TextBox 12">
            <a:extLst>
              <a:ext uri="{FF2B5EF4-FFF2-40B4-BE49-F238E27FC236}">
                <a16:creationId xmlns:a16="http://schemas.microsoft.com/office/drawing/2014/main" id="{C41E4F74-F585-666A-CD3E-3F403BC5927E}"/>
              </a:ext>
            </a:extLst>
          </p:cNvPr>
          <p:cNvSpPr txBox="1"/>
          <p:nvPr/>
        </p:nvSpPr>
        <p:spPr>
          <a:xfrm>
            <a:off x="1793453" y="3995443"/>
            <a:ext cx="1477411" cy="307777"/>
          </a:xfrm>
          <a:prstGeom prst="rect">
            <a:avLst/>
          </a:prstGeom>
          <a:noFill/>
        </p:spPr>
        <p:txBody>
          <a:bodyPr wrap="square" rtlCol="0">
            <a:spAutoFit/>
          </a:bodyPr>
          <a:lstStyle/>
          <a:p>
            <a:r>
              <a:rPr lang="en-US" sz="1400" b="1" dirty="0">
                <a:solidFill>
                  <a:schemeClr val="bg1"/>
                </a:solidFill>
              </a:rPr>
              <a:t>Susan Shrestha</a:t>
            </a:r>
            <a:endParaRPr lang="en-PH" sz="1400" b="1" dirty="0">
              <a:solidFill>
                <a:schemeClr val="bg1"/>
              </a:solidFill>
            </a:endParaRPr>
          </a:p>
        </p:txBody>
      </p:sp>
      <p:sp>
        <p:nvSpPr>
          <p:cNvPr id="2" name="TextBox 1">
            <a:extLst>
              <a:ext uri="{FF2B5EF4-FFF2-40B4-BE49-F238E27FC236}">
                <a16:creationId xmlns:a16="http://schemas.microsoft.com/office/drawing/2014/main" id="{348D5199-7125-DAEF-81EA-E2C68C859F2D}"/>
              </a:ext>
            </a:extLst>
          </p:cNvPr>
          <p:cNvSpPr txBox="1"/>
          <p:nvPr/>
        </p:nvSpPr>
        <p:spPr>
          <a:xfrm>
            <a:off x="0" y="0"/>
            <a:ext cx="3326405" cy="738664"/>
          </a:xfrm>
          <a:prstGeom prst="rect">
            <a:avLst/>
          </a:prstGeom>
          <a:noFill/>
        </p:spPr>
        <p:txBody>
          <a:bodyPr wrap="square" rtlCol="0">
            <a:spAutoFit/>
          </a:bodyPr>
          <a:lstStyle/>
          <a:p>
            <a:r>
              <a:rPr lang="en-US" sz="2400" spc="300" dirty="0">
                <a:solidFill>
                  <a:srgbClr val="E50914"/>
                </a:solidFill>
                <a:latin typeface="Roboto Bk" panose="02000000000000000000" pitchFamily="2" charset="0"/>
                <a:ea typeface="Roboto Bk" panose="02000000000000000000" pitchFamily="2" charset="0"/>
                <a:cs typeface="Roboto Bk" panose="02000000000000000000" pitchFamily="2" charset="0"/>
              </a:rPr>
              <a:t>Presentation</a:t>
            </a:r>
            <a:endParaRPr lang="en-PH" sz="2400" spc="300" dirty="0">
              <a:solidFill>
                <a:srgbClr val="E50914"/>
              </a:solidFill>
              <a:latin typeface="Roboto Bk" panose="02000000000000000000" pitchFamily="2" charset="0"/>
              <a:ea typeface="Roboto Bk" panose="02000000000000000000" pitchFamily="2" charset="0"/>
              <a:cs typeface="Roboto Bk" panose="02000000000000000000" pitchFamily="2" charset="0"/>
            </a:endParaRPr>
          </a:p>
          <a:p>
            <a:endParaRPr lang="en-NP" dirty="0"/>
          </a:p>
        </p:txBody>
      </p:sp>
      <p:pic>
        <p:nvPicPr>
          <p:cNvPr id="17" name="Picture 16">
            <a:extLst>
              <a:ext uri="{FF2B5EF4-FFF2-40B4-BE49-F238E27FC236}">
                <a16:creationId xmlns:a16="http://schemas.microsoft.com/office/drawing/2014/main" id="{7AA01767-4605-F613-1A73-06003F84F029}"/>
              </a:ext>
            </a:extLst>
          </p:cNvPr>
          <p:cNvPicPr>
            <a:picLocks noChangeAspect="1"/>
          </p:cNvPicPr>
          <p:nvPr/>
        </p:nvPicPr>
        <p:blipFill>
          <a:blip r:embed="rId5"/>
          <a:srcRect t="21399" b="21399"/>
          <a:stretch/>
        </p:blipFill>
        <p:spPr>
          <a:xfrm>
            <a:off x="7256880" y="2826312"/>
            <a:ext cx="1071155" cy="1088572"/>
          </a:xfrm>
          <a:prstGeom prst="rect">
            <a:avLst/>
          </a:prstGeom>
        </p:spPr>
      </p:pic>
      <p:sp>
        <p:nvSpPr>
          <p:cNvPr id="18" name="TextBox 17">
            <a:extLst>
              <a:ext uri="{FF2B5EF4-FFF2-40B4-BE49-F238E27FC236}">
                <a16:creationId xmlns:a16="http://schemas.microsoft.com/office/drawing/2014/main" id="{EE6183E8-D44C-E114-0C29-70F75D75CF86}"/>
              </a:ext>
            </a:extLst>
          </p:cNvPr>
          <p:cNvSpPr txBox="1"/>
          <p:nvPr/>
        </p:nvSpPr>
        <p:spPr>
          <a:xfrm>
            <a:off x="7156873" y="3995442"/>
            <a:ext cx="2631421" cy="307777"/>
          </a:xfrm>
          <a:prstGeom prst="rect">
            <a:avLst/>
          </a:prstGeom>
          <a:noFill/>
        </p:spPr>
        <p:txBody>
          <a:bodyPr wrap="square" rtlCol="0">
            <a:spAutoFit/>
          </a:bodyPr>
          <a:lstStyle/>
          <a:p>
            <a:r>
              <a:rPr lang="en-US" sz="1400" b="1" dirty="0" err="1">
                <a:solidFill>
                  <a:schemeClr val="bg1"/>
                </a:solidFill>
              </a:rPr>
              <a:t>Prasiddha</a:t>
            </a:r>
            <a:r>
              <a:rPr lang="en-US" sz="1400" b="1" dirty="0">
                <a:solidFill>
                  <a:schemeClr val="bg1"/>
                </a:solidFill>
              </a:rPr>
              <a:t> Sharma</a:t>
            </a:r>
            <a:endParaRPr lang="en-PH" sz="1400" b="1" dirty="0">
              <a:solidFill>
                <a:schemeClr val="bg1"/>
              </a:solidFill>
            </a:endParaRPr>
          </a:p>
        </p:txBody>
      </p:sp>
      <p:pic>
        <p:nvPicPr>
          <p:cNvPr id="20" name="Picture 19">
            <a:extLst>
              <a:ext uri="{FF2B5EF4-FFF2-40B4-BE49-F238E27FC236}">
                <a16:creationId xmlns:a16="http://schemas.microsoft.com/office/drawing/2014/main" id="{FA55AAF8-B9C1-0AFA-89D9-4237A62ABE50}"/>
              </a:ext>
            </a:extLst>
          </p:cNvPr>
          <p:cNvPicPr>
            <a:picLocks noChangeAspect="1"/>
          </p:cNvPicPr>
          <p:nvPr/>
        </p:nvPicPr>
        <p:blipFill>
          <a:blip r:embed="rId3"/>
          <a:srcRect t="2370" b="2370"/>
          <a:stretch/>
        </p:blipFill>
        <p:spPr>
          <a:xfrm>
            <a:off x="8850593" y="2767912"/>
            <a:ext cx="1173480" cy="1146972"/>
          </a:xfrm>
          <a:prstGeom prst="rect">
            <a:avLst/>
          </a:prstGeom>
          <a:blipFill>
            <a:blip r:embed="rId4"/>
            <a:stretch>
              <a:fillRect/>
            </a:stretch>
          </a:blipFill>
        </p:spPr>
      </p:pic>
      <p:sp>
        <p:nvSpPr>
          <p:cNvPr id="21" name="TextBox 20">
            <a:extLst>
              <a:ext uri="{FF2B5EF4-FFF2-40B4-BE49-F238E27FC236}">
                <a16:creationId xmlns:a16="http://schemas.microsoft.com/office/drawing/2014/main" id="{E6547E98-84FD-5C78-5247-49179B361637}"/>
              </a:ext>
            </a:extLst>
          </p:cNvPr>
          <p:cNvSpPr txBox="1"/>
          <p:nvPr/>
        </p:nvSpPr>
        <p:spPr>
          <a:xfrm>
            <a:off x="8869530" y="3995441"/>
            <a:ext cx="1585431" cy="307777"/>
          </a:xfrm>
          <a:prstGeom prst="rect">
            <a:avLst/>
          </a:prstGeom>
          <a:noFill/>
        </p:spPr>
        <p:txBody>
          <a:bodyPr wrap="square" rtlCol="0">
            <a:spAutoFit/>
          </a:bodyPr>
          <a:lstStyle/>
          <a:p>
            <a:r>
              <a:rPr lang="en-US" sz="1400" b="1" dirty="0">
                <a:solidFill>
                  <a:schemeClr val="bg1"/>
                </a:solidFill>
              </a:rPr>
              <a:t>Sujit Thapa</a:t>
            </a:r>
            <a:endParaRPr lang="en-PH" sz="1400" b="1" dirty="0">
              <a:solidFill>
                <a:schemeClr val="bg1"/>
              </a:solidFill>
            </a:endParaRPr>
          </a:p>
        </p:txBody>
      </p:sp>
    </p:spTree>
    <p:extLst>
      <p:ext uri="{BB962C8B-B14F-4D97-AF65-F5344CB8AC3E}">
        <p14:creationId xmlns:p14="http://schemas.microsoft.com/office/powerpoint/2010/main" val="3134900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anim calcmode="lin" valueType="num">
                                      <p:cBhvr>
                                        <p:cTn id="56" dur="500" fill="hold"/>
                                        <p:tgtEl>
                                          <p:spTgt spid="20"/>
                                        </p:tgtEl>
                                        <p:attrNameLst>
                                          <p:attrName>ppt_x</p:attrName>
                                        </p:attrNameLst>
                                      </p:cBhvr>
                                      <p:tavLst>
                                        <p:tav tm="0">
                                          <p:val>
                                            <p:strVal val="#ppt_x"/>
                                          </p:val>
                                        </p:tav>
                                        <p:tav tm="100000">
                                          <p:val>
                                            <p:strVal val="#ppt_x"/>
                                          </p:val>
                                        </p:tav>
                                      </p:tavLst>
                                    </p:anim>
                                    <p:anim calcmode="lin" valueType="num">
                                      <p:cBhvr>
                                        <p:cTn id="57" dur="500" fill="hold"/>
                                        <p:tgtEl>
                                          <p:spTgt spid="20"/>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anim calcmode="lin" valueType="num">
                                      <p:cBhvr>
                                        <p:cTn id="62" dur="500" fill="hold"/>
                                        <p:tgtEl>
                                          <p:spTgt spid="21"/>
                                        </p:tgtEl>
                                        <p:attrNameLst>
                                          <p:attrName>ppt_x</p:attrName>
                                        </p:attrNameLst>
                                      </p:cBhvr>
                                      <p:tavLst>
                                        <p:tav tm="0">
                                          <p:val>
                                            <p:strVal val="#ppt_x"/>
                                          </p:val>
                                        </p:tav>
                                        <p:tav tm="100000">
                                          <p:val>
                                            <p:strVal val="#ppt_x"/>
                                          </p:val>
                                        </p:tav>
                                      </p:tavLst>
                                    </p:anim>
                                    <p:anim calcmode="lin" valueType="num">
                                      <p:cBhvr>
                                        <p:cTn id="63"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3" grpId="0"/>
      <p:bldP spid="18"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C4E69-FA5D-0BE6-D340-7A56344D5F8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2D3A6B"/>
                </a:solidFill>
                <a:cs typeface="Calibri Light"/>
              </a:rPr>
              <a:t>2)In-order traversal</a:t>
            </a:r>
            <a:br>
              <a:rPr lang="en-US">
                <a:solidFill>
                  <a:srgbClr val="2D3A6B"/>
                </a:solidFill>
                <a:cs typeface="Calibri Light"/>
              </a:rPr>
            </a:br>
            <a:endParaRPr lang="en-US" dirty="0">
              <a:ea typeface="Calibri Light" panose="020F0302020204030204"/>
              <a:cs typeface="Calibri Light"/>
            </a:endParaRPr>
          </a:p>
        </p:txBody>
      </p:sp>
      <p:sp>
        <p:nvSpPr>
          <p:cNvPr id="3" name="Content Placeholder 2">
            <a:extLst>
              <a:ext uri="{FF2B5EF4-FFF2-40B4-BE49-F238E27FC236}">
                <a16:creationId xmlns:a16="http://schemas.microsoft.com/office/drawing/2014/main" id="{8CE74FAD-2884-D1AD-6AB5-945AA03F64E2}"/>
              </a:ext>
            </a:extLst>
          </p:cNvPr>
          <p:cNvSpPr txBox="1">
            <a:spLocks/>
          </p:cNvSpPr>
          <p:nvPr/>
        </p:nvSpPr>
        <p:spPr>
          <a:xfrm>
            <a:off x="451678" y="1196147"/>
            <a:ext cx="6374296" cy="21757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800">
                <a:solidFill>
                  <a:srgbClr val="5E6CA8"/>
                </a:solidFill>
                <a:ea typeface="+mn-lt"/>
                <a:cs typeface="+mn-lt"/>
              </a:rPr>
              <a:t>An in-order traversal on a tree performs the following steps starting from the root: </a:t>
            </a:r>
            <a:endParaRPr lang="en-US" sz="1800">
              <a:solidFill>
                <a:srgbClr val="5E6CA8"/>
              </a:solidFill>
              <a:ea typeface="Calibri"/>
              <a:cs typeface="Calibri"/>
            </a:endParaRPr>
          </a:p>
          <a:p>
            <a:pPr>
              <a:buFont typeface="Arial" panose="020B0604020202020204" pitchFamily="34" charset="0"/>
              <a:buNone/>
            </a:pPr>
            <a:r>
              <a:rPr lang="en-US" sz="1800">
                <a:solidFill>
                  <a:srgbClr val="5E6CA8"/>
                </a:solidFill>
                <a:ea typeface="+mn-lt"/>
                <a:cs typeface="+mn-lt"/>
              </a:rPr>
              <a:t>1) Traverse the left subtree by recursively calling the in-order function. </a:t>
            </a:r>
          </a:p>
          <a:p>
            <a:pPr>
              <a:buFont typeface="Arial" panose="020B0604020202020204" pitchFamily="34" charset="0"/>
              <a:buNone/>
            </a:pPr>
            <a:r>
              <a:rPr lang="en-US" sz="1800">
                <a:solidFill>
                  <a:srgbClr val="5E6CA8"/>
                </a:solidFill>
                <a:ea typeface="+mn-lt"/>
                <a:cs typeface="+mn-lt"/>
              </a:rPr>
              <a:t>2) Return the root node value.</a:t>
            </a:r>
          </a:p>
          <a:p>
            <a:pPr>
              <a:buFont typeface="Arial" panose="020B0604020202020204" pitchFamily="34" charset="0"/>
              <a:buNone/>
            </a:pPr>
            <a:r>
              <a:rPr lang="en-US" sz="1800">
                <a:solidFill>
                  <a:srgbClr val="5E6CA8"/>
                </a:solidFill>
                <a:ea typeface="+mn-lt"/>
                <a:cs typeface="+mn-lt"/>
              </a:rPr>
              <a:t> 3) Traverse the right subtree by recursively calling the in-order function.</a:t>
            </a:r>
            <a:endParaRPr lang="en-US" sz="1800">
              <a:solidFill>
                <a:srgbClr val="5E6CA8"/>
              </a:solidFill>
              <a:ea typeface="Calibri"/>
              <a:cs typeface="Calibri"/>
            </a:endParaRPr>
          </a:p>
          <a:p>
            <a:pPr marL="0" indent="0">
              <a:buFont typeface="Arial" panose="020B0604020202020204" pitchFamily="34" charset="0"/>
              <a:buNone/>
            </a:pPr>
            <a:endParaRPr lang="en-US" sz="1800" dirty="0">
              <a:solidFill>
                <a:srgbClr val="5E6CA8"/>
              </a:solidFill>
              <a:ea typeface="Calibri"/>
              <a:cs typeface="Calibri"/>
            </a:endParaRPr>
          </a:p>
        </p:txBody>
      </p:sp>
      <p:pic>
        <p:nvPicPr>
          <p:cNvPr id="4" name="Picture 4" descr="A picture containing clock, clipart&#10;&#10;Description automatically generated">
            <a:extLst>
              <a:ext uri="{FF2B5EF4-FFF2-40B4-BE49-F238E27FC236}">
                <a16:creationId xmlns:a16="http://schemas.microsoft.com/office/drawing/2014/main" id="{D57D284B-C87E-B0EC-7055-6E66998B3AF1}"/>
              </a:ext>
            </a:extLst>
          </p:cNvPr>
          <p:cNvPicPr>
            <a:picLocks noChangeAspect="1"/>
          </p:cNvPicPr>
          <p:nvPr/>
        </p:nvPicPr>
        <p:blipFill>
          <a:blip r:embed="rId2"/>
          <a:stretch>
            <a:fillRect/>
          </a:stretch>
        </p:blipFill>
        <p:spPr>
          <a:xfrm>
            <a:off x="6612835" y="4487394"/>
            <a:ext cx="2743200" cy="1947212"/>
          </a:xfrm>
          <a:prstGeom prst="rect">
            <a:avLst/>
          </a:prstGeom>
        </p:spPr>
      </p:pic>
      <p:sp>
        <p:nvSpPr>
          <p:cNvPr id="5" name="TextBox 4">
            <a:extLst>
              <a:ext uri="{FF2B5EF4-FFF2-40B4-BE49-F238E27FC236}">
                <a16:creationId xmlns:a16="http://schemas.microsoft.com/office/drawing/2014/main" id="{C3BA2BC1-BCCA-B68C-0614-AA6890928211}"/>
              </a:ext>
            </a:extLst>
          </p:cNvPr>
          <p:cNvSpPr txBox="1"/>
          <p:nvPr/>
        </p:nvSpPr>
        <p:spPr>
          <a:xfrm>
            <a:off x="6264414" y="3561521"/>
            <a:ext cx="37812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E6CA8"/>
                </a:solidFill>
                <a:ea typeface="Calibri"/>
                <a:cs typeface="Calibri"/>
              </a:rPr>
              <a:t>The nodes in the example tree are traversed in in-order as follows:</a:t>
            </a:r>
          </a:p>
          <a:p>
            <a:r>
              <a:rPr lang="en-US">
                <a:solidFill>
                  <a:srgbClr val="5E6CA8"/>
                </a:solidFill>
                <a:ea typeface="Calibri"/>
                <a:cs typeface="Calibri"/>
              </a:rPr>
              <a:t>5,3,9,1,8,6</a:t>
            </a:r>
          </a:p>
        </p:txBody>
      </p:sp>
      <p:sp>
        <p:nvSpPr>
          <p:cNvPr id="6" name="TextBox 5">
            <a:extLst>
              <a:ext uri="{FF2B5EF4-FFF2-40B4-BE49-F238E27FC236}">
                <a16:creationId xmlns:a16="http://schemas.microsoft.com/office/drawing/2014/main" id="{03F078A1-026D-6510-8DC9-1A136BC5CCF0}"/>
              </a:ext>
            </a:extLst>
          </p:cNvPr>
          <p:cNvSpPr txBox="1"/>
          <p:nvPr/>
        </p:nvSpPr>
        <p:spPr>
          <a:xfrm>
            <a:off x="455543" y="3561523"/>
            <a:ext cx="532737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dirty="0">
                <a:solidFill>
                  <a:srgbClr val="2D3A6B"/>
                </a:solidFill>
                <a:ea typeface="Calibri"/>
                <a:cs typeface="Calibri"/>
              </a:rPr>
              <a:t>C-representation</a:t>
            </a:r>
          </a:p>
          <a:p>
            <a:endParaRPr lang="en-US" u="sng" dirty="0">
              <a:ea typeface="Calibri"/>
              <a:cs typeface="Calibri"/>
            </a:endParaRPr>
          </a:p>
          <a:p>
            <a:r>
              <a:rPr lang="en-US" dirty="0">
                <a:solidFill>
                  <a:schemeClr val="bg1"/>
                </a:solidFill>
                <a:latin typeface="Consolas"/>
                <a:ea typeface="Calibri"/>
                <a:cs typeface="Calibri"/>
              </a:rPr>
              <a:t>void </a:t>
            </a:r>
            <a:r>
              <a:rPr lang="en-US" dirty="0" err="1">
                <a:solidFill>
                  <a:schemeClr val="bg1"/>
                </a:solidFill>
                <a:latin typeface="Consolas"/>
                <a:ea typeface="Calibri"/>
                <a:cs typeface="Calibri"/>
              </a:rPr>
              <a:t>inOrder</a:t>
            </a:r>
            <a:r>
              <a:rPr lang="en-US" dirty="0">
                <a:solidFill>
                  <a:schemeClr val="bg1"/>
                </a:solidFill>
                <a:latin typeface="Consolas"/>
                <a:ea typeface="Calibri"/>
                <a:cs typeface="Calibri"/>
              </a:rPr>
              <a:t>(struct  node* root){</a:t>
            </a:r>
            <a:br>
              <a:rPr lang="en-US" dirty="0">
                <a:solidFill>
                  <a:schemeClr val="bg1"/>
                </a:solidFill>
                <a:latin typeface="Consolas"/>
                <a:ea typeface="Calibri"/>
                <a:cs typeface="Calibri"/>
              </a:rPr>
            </a:br>
            <a:r>
              <a:rPr lang="en-US" dirty="0">
                <a:solidFill>
                  <a:schemeClr val="bg1"/>
                </a:solidFill>
                <a:latin typeface="Consolas"/>
                <a:ea typeface="Calibri"/>
                <a:cs typeface="Calibri"/>
              </a:rPr>
              <a:t> </a:t>
            </a:r>
            <a:r>
              <a:rPr lang="en-US" dirty="0">
                <a:solidFill>
                  <a:schemeClr val="bg1"/>
                </a:solidFill>
                <a:latin typeface="Consolas"/>
                <a:ea typeface="+mn-lt"/>
                <a:cs typeface="+mn-lt"/>
              </a:rPr>
              <a:t>   if</a:t>
            </a:r>
            <a:r>
              <a:rPr lang="en-US" dirty="0">
                <a:solidFill>
                  <a:schemeClr val="bg1"/>
                </a:solidFill>
                <a:latin typeface="Consolas"/>
                <a:ea typeface="Calibri"/>
                <a:cs typeface="Calibri"/>
              </a:rPr>
              <a:t>(</a:t>
            </a:r>
            <a:r>
              <a:rPr lang="en-US" dirty="0">
                <a:solidFill>
                  <a:schemeClr val="bg1"/>
                </a:solidFill>
                <a:latin typeface="Consolas"/>
                <a:ea typeface="+mn-lt"/>
                <a:cs typeface="+mn-lt"/>
              </a:rPr>
              <a:t>root</a:t>
            </a:r>
            <a:r>
              <a:rPr lang="en-US" dirty="0">
                <a:solidFill>
                  <a:schemeClr val="bg1"/>
                </a:solidFill>
                <a:latin typeface="Consolas"/>
                <a:ea typeface="Calibri"/>
                <a:cs typeface="Calibri"/>
              </a:rPr>
              <a:t>!=NULL){</a:t>
            </a:r>
            <a:br>
              <a:rPr lang="en-US" dirty="0">
                <a:solidFill>
                  <a:schemeClr val="bg1"/>
                </a:solidFill>
                <a:latin typeface="Consolas"/>
                <a:ea typeface="Calibri"/>
                <a:cs typeface="Calibri"/>
              </a:rPr>
            </a:br>
            <a:r>
              <a:rPr lang="en-US" dirty="0">
                <a:solidFill>
                  <a:schemeClr val="bg1"/>
                </a:solidFill>
                <a:latin typeface="Consolas"/>
                <a:ea typeface="Calibri"/>
                <a:cs typeface="Calibri"/>
              </a:rPr>
              <a:t>      </a:t>
            </a:r>
            <a:r>
              <a:rPr lang="en-US" dirty="0">
                <a:solidFill>
                  <a:schemeClr val="bg1"/>
                </a:solidFill>
                <a:latin typeface="Consolas"/>
                <a:ea typeface="+mn-lt"/>
                <a:cs typeface="+mn-lt"/>
              </a:rPr>
              <a:t>  </a:t>
            </a:r>
            <a:r>
              <a:rPr lang="en-US" dirty="0" err="1">
                <a:solidFill>
                  <a:schemeClr val="bg1"/>
                </a:solidFill>
                <a:latin typeface="Consolas"/>
                <a:ea typeface="+mn-lt"/>
                <a:cs typeface="+mn-lt"/>
              </a:rPr>
              <a:t>inOrder</a:t>
            </a:r>
            <a:r>
              <a:rPr lang="en-US" dirty="0">
                <a:solidFill>
                  <a:schemeClr val="bg1"/>
                </a:solidFill>
                <a:latin typeface="Consolas"/>
                <a:ea typeface="+mn-lt"/>
                <a:cs typeface="+mn-lt"/>
              </a:rPr>
              <a:t>(root-&gt;left);</a:t>
            </a:r>
            <a:br>
              <a:rPr lang="en-US" dirty="0">
                <a:solidFill>
                  <a:schemeClr val="bg1"/>
                </a:solidFill>
                <a:latin typeface="Consolas"/>
                <a:ea typeface="+mn-lt"/>
                <a:cs typeface="+mn-lt"/>
              </a:rPr>
            </a:br>
            <a:r>
              <a:rPr lang="en-US" dirty="0">
                <a:solidFill>
                  <a:schemeClr val="bg1"/>
                </a:solidFill>
                <a:latin typeface="Consolas"/>
                <a:ea typeface="+mn-lt"/>
                <a:cs typeface="+mn-lt"/>
              </a:rPr>
              <a:t>        </a:t>
            </a:r>
            <a:r>
              <a:rPr lang="en-US" dirty="0" err="1">
                <a:solidFill>
                  <a:schemeClr val="bg1"/>
                </a:solidFill>
                <a:latin typeface="Consolas"/>
                <a:ea typeface="+mn-lt"/>
                <a:cs typeface="+mn-lt"/>
              </a:rPr>
              <a:t>printf</a:t>
            </a:r>
            <a:r>
              <a:rPr lang="en-US" dirty="0">
                <a:solidFill>
                  <a:schemeClr val="bg1"/>
                </a:solidFill>
                <a:latin typeface="Consolas"/>
                <a:ea typeface="+mn-lt"/>
                <a:cs typeface="+mn-lt"/>
              </a:rPr>
              <a:t>("%d ", root-&gt;data);</a:t>
            </a:r>
            <a:br>
              <a:rPr lang="en-US" dirty="0">
                <a:solidFill>
                  <a:schemeClr val="bg1"/>
                </a:solidFill>
                <a:latin typeface="Consolas"/>
                <a:ea typeface="+mn-lt"/>
                <a:cs typeface="+mn-lt"/>
              </a:rPr>
            </a:br>
            <a:r>
              <a:rPr lang="en-US" dirty="0">
                <a:solidFill>
                  <a:schemeClr val="bg1"/>
                </a:solidFill>
                <a:latin typeface="Consolas"/>
                <a:ea typeface="+mn-lt"/>
                <a:cs typeface="+mn-lt"/>
              </a:rPr>
              <a:t>        </a:t>
            </a:r>
            <a:r>
              <a:rPr lang="en-US" dirty="0" err="1">
                <a:solidFill>
                  <a:schemeClr val="bg1"/>
                </a:solidFill>
                <a:latin typeface="Consolas"/>
                <a:ea typeface="+mn-lt"/>
                <a:cs typeface="+mn-lt"/>
              </a:rPr>
              <a:t>inOrder</a:t>
            </a:r>
            <a:r>
              <a:rPr lang="en-US" dirty="0">
                <a:solidFill>
                  <a:schemeClr val="bg1"/>
                </a:solidFill>
                <a:latin typeface="Consolas"/>
                <a:ea typeface="+mn-lt"/>
                <a:cs typeface="+mn-lt"/>
              </a:rPr>
              <a:t>(root-&gt;right);</a:t>
            </a:r>
            <a:br>
              <a:rPr lang="en-US" dirty="0">
                <a:solidFill>
                  <a:schemeClr val="bg1"/>
                </a:solidFill>
                <a:latin typeface="Consolas"/>
                <a:ea typeface="+mn-lt"/>
                <a:cs typeface="+mn-lt"/>
              </a:rPr>
            </a:br>
            <a:r>
              <a:rPr lang="en-US" dirty="0">
                <a:solidFill>
                  <a:schemeClr val="bg1"/>
                </a:solidFill>
                <a:latin typeface="Consolas"/>
                <a:ea typeface="+mn-lt"/>
                <a:cs typeface="+mn-lt"/>
              </a:rPr>
              <a:t>    }</a:t>
            </a:r>
            <a:br>
              <a:rPr lang="en-US" dirty="0">
                <a:solidFill>
                  <a:schemeClr val="bg1"/>
                </a:solidFill>
                <a:latin typeface="Consolas"/>
                <a:ea typeface="+mn-lt"/>
                <a:cs typeface="+mn-lt"/>
              </a:rPr>
            </a:br>
            <a:r>
              <a:rPr lang="en-US" dirty="0">
                <a:solidFill>
                  <a:schemeClr val="bg1"/>
                </a:solidFill>
                <a:latin typeface="Consolas"/>
                <a:ea typeface="+mn-lt"/>
                <a:cs typeface="+mn-lt"/>
              </a:rPr>
              <a:t>}</a:t>
            </a:r>
            <a:endParaRPr lang="en-US" dirty="0">
              <a:solidFill>
                <a:schemeClr val="bg1"/>
              </a:solidFill>
              <a:latin typeface="Consolas"/>
            </a:endParaRPr>
          </a:p>
        </p:txBody>
      </p:sp>
    </p:spTree>
    <p:extLst>
      <p:ext uri="{BB962C8B-B14F-4D97-AF65-F5344CB8AC3E}">
        <p14:creationId xmlns:p14="http://schemas.microsoft.com/office/powerpoint/2010/main" val="368051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6BBF1119-61FD-1D35-B9A8-36992D05C18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2D3A6B"/>
                </a:solidFill>
                <a:cs typeface="Calibri Light"/>
              </a:rPr>
              <a:t>3)Post-order traversal</a:t>
            </a:r>
            <a:br>
              <a:rPr lang="en-US">
                <a:solidFill>
                  <a:srgbClr val="2D3A6B"/>
                </a:solidFill>
                <a:cs typeface="Calibri Light"/>
              </a:rPr>
            </a:br>
            <a:endParaRPr lang="en-US">
              <a:ea typeface="Calibri Light" panose="020F0302020204030204"/>
              <a:cs typeface="Calibri Light"/>
            </a:endParaRPr>
          </a:p>
        </p:txBody>
      </p:sp>
      <p:sp>
        <p:nvSpPr>
          <p:cNvPr id="14" name="Content Placeholder 2">
            <a:extLst>
              <a:ext uri="{FF2B5EF4-FFF2-40B4-BE49-F238E27FC236}">
                <a16:creationId xmlns:a16="http://schemas.microsoft.com/office/drawing/2014/main" id="{39BD87FF-A397-3017-3412-7DF1E7ECDBB0}"/>
              </a:ext>
            </a:extLst>
          </p:cNvPr>
          <p:cNvSpPr txBox="1">
            <a:spLocks/>
          </p:cNvSpPr>
          <p:nvPr/>
        </p:nvSpPr>
        <p:spPr>
          <a:xfrm>
            <a:off x="451678" y="1317625"/>
            <a:ext cx="6374296" cy="21757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800">
                <a:solidFill>
                  <a:srgbClr val="5E6CA8"/>
                </a:solidFill>
                <a:ea typeface="+mn-lt"/>
                <a:cs typeface="+mn-lt"/>
              </a:rPr>
              <a:t>A post-order traversal on a tree performs the following steps starting from the root: </a:t>
            </a:r>
            <a:endParaRPr lang="en-US" sz="1800">
              <a:solidFill>
                <a:srgbClr val="5E6CA8"/>
              </a:solidFill>
              <a:ea typeface="Calibri"/>
              <a:cs typeface="Calibri"/>
            </a:endParaRPr>
          </a:p>
          <a:p>
            <a:pPr>
              <a:buFont typeface="Arial" panose="020B0604020202020204" pitchFamily="34" charset="0"/>
              <a:buNone/>
            </a:pPr>
            <a:r>
              <a:rPr lang="en-US" sz="1800">
                <a:solidFill>
                  <a:srgbClr val="5E6CA8"/>
                </a:solidFill>
                <a:ea typeface="+mn-lt"/>
                <a:cs typeface="+mn-lt"/>
              </a:rPr>
              <a:t>1) Traverse the left subtree by recursively calling the post-order function. </a:t>
            </a:r>
          </a:p>
          <a:p>
            <a:pPr>
              <a:buFont typeface="Arial" panose="020B0604020202020204" pitchFamily="34" charset="0"/>
              <a:buNone/>
            </a:pPr>
            <a:r>
              <a:rPr lang="en-US" sz="1800">
                <a:solidFill>
                  <a:srgbClr val="5E6CA8"/>
                </a:solidFill>
                <a:ea typeface="+mn-lt"/>
                <a:cs typeface="+mn-lt"/>
              </a:rPr>
              <a:t>2) Traverse the right subtree by recursively calling the post-order function. </a:t>
            </a:r>
          </a:p>
          <a:p>
            <a:pPr>
              <a:buFont typeface="Arial" panose="020B0604020202020204" pitchFamily="34" charset="0"/>
              <a:buNone/>
            </a:pPr>
            <a:r>
              <a:rPr lang="en-US" sz="1800">
                <a:solidFill>
                  <a:srgbClr val="5E6CA8"/>
                </a:solidFill>
                <a:ea typeface="+mn-lt"/>
                <a:cs typeface="+mn-lt"/>
              </a:rPr>
              <a:t>3) Return the root node value.</a:t>
            </a:r>
            <a:endParaRPr lang="en-US" sz="1800">
              <a:solidFill>
                <a:srgbClr val="5E6CA8"/>
              </a:solidFill>
              <a:ea typeface="Calibri"/>
              <a:cs typeface="Calibri"/>
            </a:endParaRPr>
          </a:p>
          <a:p>
            <a:pPr marL="0" indent="0">
              <a:buFont typeface="Arial" panose="020B0604020202020204" pitchFamily="34" charset="0"/>
              <a:buNone/>
            </a:pPr>
            <a:endParaRPr lang="en-US" sz="1800" dirty="0">
              <a:solidFill>
                <a:srgbClr val="5E6CA8"/>
              </a:solidFill>
              <a:ea typeface="Calibri"/>
              <a:cs typeface="Calibri"/>
            </a:endParaRPr>
          </a:p>
        </p:txBody>
      </p:sp>
      <p:pic>
        <p:nvPicPr>
          <p:cNvPr id="15" name="Picture 4" descr="A picture containing clock, clipart&#10;&#10;Description automatically generated">
            <a:extLst>
              <a:ext uri="{FF2B5EF4-FFF2-40B4-BE49-F238E27FC236}">
                <a16:creationId xmlns:a16="http://schemas.microsoft.com/office/drawing/2014/main" id="{7E5C1489-5491-C1E2-A88A-E206214DB408}"/>
              </a:ext>
            </a:extLst>
          </p:cNvPr>
          <p:cNvPicPr>
            <a:picLocks noChangeAspect="1"/>
          </p:cNvPicPr>
          <p:nvPr/>
        </p:nvPicPr>
        <p:blipFill>
          <a:blip r:embed="rId2"/>
          <a:stretch>
            <a:fillRect/>
          </a:stretch>
        </p:blipFill>
        <p:spPr>
          <a:xfrm>
            <a:off x="7441095" y="4531568"/>
            <a:ext cx="2743200" cy="1947212"/>
          </a:xfrm>
          <a:prstGeom prst="rect">
            <a:avLst/>
          </a:prstGeom>
        </p:spPr>
      </p:pic>
      <p:sp>
        <p:nvSpPr>
          <p:cNvPr id="17" name="TextBox 16">
            <a:extLst>
              <a:ext uri="{FF2B5EF4-FFF2-40B4-BE49-F238E27FC236}">
                <a16:creationId xmlns:a16="http://schemas.microsoft.com/office/drawing/2014/main" id="{44198CDD-D955-0A71-B58F-6ED425283E91}"/>
              </a:ext>
            </a:extLst>
          </p:cNvPr>
          <p:cNvSpPr txBox="1"/>
          <p:nvPr/>
        </p:nvSpPr>
        <p:spPr>
          <a:xfrm>
            <a:off x="6750327" y="3495260"/>
            <a:ext cx="37812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E6CA8"/>
                </a:solidFill>
                <a:ea typeface="Calibri"/>
                <a:cs typeface="Calibri"/>
              </a:rPr>
              <a:t>The nodes in the example tree are traversed in Post-order as follows:</a:t>
            </a:r>
          </a:p>
          <a:p>
            <a:r>
              <a:rPr lang="en-US">
                <a:solidFill>
                  <a:srgbClr val="5E6CA8"/>
                </a:solidFill>
                <a:ea typeface="Calibri"/>
                <a:cs typeface="Calibri"/>
              </a:rPr>
              <a:t>5,9,3,8,6,1</a:t>
            </a:r>
          </a:p>
        </p:txBody>
      </p:sp>
      <p:sp>
        <p:nvSpPr>
          <p:cNvPr id="18" name="TextBox 17">
            <a:extLst>
              <a:ext uri="{FF2B5EF4-FFF2-40B4-BE49-F238E27FC236}">
                <a16:creationId xmlns:a16="http://schemas.microsoft.com/office/drawing/2014/main" id="{0A319993-7D62-ED2A-4042-F59084EF7EE4}"/>
              </a:ext>
            </a:extLst>
          </p:cNvPr>
          <p:cNvSpPr txBox="1"/>
          <p:nvPr/>
        </p:nvSpPr>
        <p:spPr>
          <a:xfrm>
            <a:off x="455543" y="3771349"/>
            <a:ext cx="499606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dirty="0">
                <a:solidFill>
                  <a:srgbClr val="2D3A6B"/>
                </a:solidFill>
                <a:ea typeface="Calibri"/>
                <a:cs typeface="Calibri"/>
              </a:rPr>
              <a:t>C-representation</a:t>
            </a:r>
          </a:p>
          <a:p>
            <a:endParaRPr lang="en-US" u="sng" dirty="0">
              <a:solidFill>
                <a:srgbClr val="000000"/>
              </a:solidFill>
              <a:ea typeface="Calibri"/>
              <a:cs typeface="Calibri"/>
            </a:endParaRPr>
          </a:p>
          <a:p>
            <a:r>
              <a:rPr lang="en-US" dirty="0">
                <a:solidFill>
                  <a:schemeClr val="bg1"/>
                </a:solidFill>
                <a:latin typeface="Consolas"/>
                <a:ea typeface="Calibri"/>
                <a:cs typeface="Calibri"/>
              </a:rPr>
              <a:t>void </a:t>
            </a:r>
            <a:r>
              <a:rPr lang="en-US" dirty="0" err="1">
                <a:solidFill>
                  <a:schemeClr val="bg1"/>
                </a:solidFill>
                <a:latin typeface="Consolas"/>
                <a:ea typeface="Calibri"/>
                <a:cs typeface="Calibri"/>
              </a:rPr>
              <a:t>postOrder</a:t>
            </a:r>
            <a:r>
              <a:rPr lang="en-US" dirty="0">
                <a:solidFill>
                  <a:schemeClr val="bg1"/>
                </a:solidFill>
                <a:latin typeface="Consolas"/>
                <a:ea typeface="Calibri"/>
                <a:cs typeface="Calibri"/>
              </a:rPr>
              <a:t>(struct  node* root){
    </a:t>
            </a:r>
            <a:r>
              <a:rPr lang="en-US" dirty="0">
                <a:solidFill>
                  <a:schemeClr val="bg1"/>
                </a:solidFill>
                <a:latin typeface="Consolas"/>
                <a:ea typeface="+mn-lt"/>
                <a:cs typeface="+mn-lt"/>
              </a:rPr>
              <a:t>if</a:t>
            </a:r>
            <a:r>
              <a:rPr lang="en-US" dirty="0">
                <a:solidFill>
                  <a:schemeClr val="bg1"/>
                </a:solidFill>
                <a:latin typeface="Consolas"/>
                <a:ea typeface="Calibri"/>
                <a:cs typeface="Calibri"/>
              </a:rPr>
              <a:t>(</a:t>
            </a:r>
            <a:r>
              <a:rPr lang="en-US" dirty="0">
                <a:solidFill>
                  <a:schemeClr val="bg1"/>
                </a:solidFill>
                <a:latin typeface="Consolas"/>
                <a:ea typeface="+mn-lt"/>
                <a:cs typeface="+mn-lt"/>
              </a:rPr>
              <a:t>root</a:t>
            </a:r>
            <a:r>
              <a:rPr lang="en-US" dirty="0">
                <a:solidFill>
                  <a:schemeClr val="bg1"/>
                </a:solidFill>
                <a:latin typeface="Consolas"/>
                <a:ea typeface="Calibri"/>
                <a:cs typeface="Calibri"/>
              </a:rPr>
              <a:t>!=</a:t>
            </a:r>
            <a:r>
              <a:rPr lang="en-US" dirty="0">
                <a:solidFill>
                  <a:schemeClr val="bg1"/>
                </a:solidFill>
                <a:latin typeface="Consolas"/>
                <a:ea typeface="+mn-lt"/>
                <a:cs typeface="+mn-lt"/>
              </a:rPr>
              <a:t>NULL</a:t>
            </a:r>
            <a:r>
              <a:rPr lang="en-US" dirty="0">
                <a:solidFill>
                  <a:schemeClr val="bg1"/>
                </a:solidFill>
                <a:latin typeface="Consolas"/>
                <a:ea typeface="Calibri"/>
                <a:cs typeface="Calibri"/>
              </a:rPr>
              <a:t>){</a:t>
            </a:r>
            <a:r>
              <a:rPr lang="en-US" dirty="0">
                <a:solidFill>
                  <a:schemeClr val="bg1"/>
                </a:solidFill>
                <a:latin typeface="Consolas"/>
                <a:ea typeface="+mn-lt"/>
                <a:cs typeface="+mn-lt"/>
              </a:rPr>
              <a:t>
        </a:t>
            </a:r>
            <a:r>
              <a:rPr lang="en-US" dirty="0" err="1">
                <a:solidFill>
                  <a:schemeClr val="bg1"/>
                </a:solidFill>
                <a:latin typeface="Consolas"/>
                <a:ea typeface="+mn-lt"/>
                <a:cs typeface="+mn-lt"/>
              </a:rPr>
              <a:t>postOrder</a:t>
            </a:r>
            <a:r>
              <a:rPr lang="en-US" dirty="0">
                <a:solidFill>
                  <a:schemeClr val="bg1"/>
                </a:solidFill>
                <a:latin typeface="Consolas"/>
                <a:ea typeface="+mn-lt"/>
                <a:cs typeface="+mn-lt"/>
              </a:rPr>
              <a:t>(root-&gt;left);
        </a:t>
            </a:r>
            <a:r>
              <a:rPr lang="en-US" dirty="0" err="1">
                <a:solidFill>
                  <a:schemeClr val="bg1"/>
                </a:solidFill>
                <a:latin typeface="Consolas"/>
                <a:ea typeface="+mn-lt"/>
                <a:cs typeface="+mn-lt"/>
              </a:rPr>
              <a:t>postOrder</a:t>
            </a:r>
            <a:r>
              <a:rPr lang="en-US" dirty="0">
                <a:solidFill>
                  <a:schemeClr val="bg1"/>
                </a:solidFill>
                <a:latin typeface="Consolas"/>
                <a:ea typeface="+mn-lt"/>
                <a:cs typeface="+mn-lt"/>
              </a:rPr>
              <a:t>(root-&gt;right);
        </a:t>
            </a:r>
            <a:r>
              <a:rPr lang="en-US" dirty="0" err="1">
                <a:solidFill>
                  <a:schemeClr val="bg1"/>
                </a:solidFill>
                <a:latin typeface="Consolas"/>
                <a:ea typeface="+mn-lt"/>
                <a:cs typeface="+mn-lt"/>
              </a:rPr>
              <a:t>printf</a:t>
            </a:r>
            <a:r>
              <a:rPr lang="en-US" dirty="0">
                <a:solidFill>
                  <a:schemeClr val="bg1"/>
                </a:solidFill>
                <a:latin typeface="Consolas"/>
                <a:ea typeface="+mn-lt"/>
                <a:cs typeface="+mn-lt"/>
              </a:rPr>
              <a:t>("%d ", root-&gt;data);
    }
}</a:t>
            </a:r>
            <a:endParaRPr lang="en-US" dirty="0">
              <a:solidFill>
                <a:schemeClr val="bg1"/>
              </a:solidFill>
            </a:endParaRPr>
          </a:p>
        </p:txBody>
      </p:sp>
    </p:spTree>
    <p:extLst>
      <p:ext uri="{BB962C8B-B14F-4D97-AF65-F5344CB8AC3E}">
        <p14:creationId xmlns:p14="http://schemas.microsoft.com/office/powerpoint/2010/main" val="392167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95BDA-1805-9A71-9550-040E25E188C0}"/>
              </a:ext>
            </a:extLst>
          </p:cNvPr>
          <p:cNvSpPr txBox="1">
            <a:spLocks/>
          </p:cNvSpPr>
          <p:nvPr/>
        </p:nvSpPr>
        <p:spPr>
          <a:xfrm>
            <a:off x="228600" y="682699"/>
            <a:ext cx="11734800" cy="13295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tx1">
                    <a:lumMod val="75000"/>
                    <a:lumOff val="25000"/>
                  </a:schemeClr>
                </a:solidFill>
              </a:rPr>
              <a:t>Binary Search Tree</a:t>
            </a:r>
            <a:br>
              <a:rPr lang="en-US" sz="4800" dirty="0">
                <a:solidFill>
                  <a:schemeClr val="tx1">
                    <a:lumMod val="75000"/>
                    <a:lumOff val="25000"/>
                  </a:schemeClr>
                </a:solidFill>
              </a:rPr>
            </a:br>
            <a:endParaRPr lang="en-US" sz="4800" dirty="0">
              <a:solidFill>
                <a:schemeClr val="tx1">
                  <a:lumMod val="75000"/>
                  <a:lumOff val="25000"/>
                </a:schemeClr>
              </a:solidFill>
            </a:endParaRPr>
          </a:p>
        </p:txBody>
      </p:sp>
      <p:sp>
        <p:nvSpPr>
          <p:cNvPr id="3" name="TextBox 2">
            <a:extLst>
              <a:ext uri="{FF2B5EF4-FFF2-40B4-BE49-F238E27FC236}">
                <a16:creationId xmlns:a16="http://schemas.microsoft.com/office/drawing/2014/main" id="{A61EB581-CEDA-5E85-5228-9C199E884530}"/>
              </a:ext>
            </a:extLst>
          </p:cNvPr>
          <p:cNvSpPr txBox="1"/>
          <p:nvPr/>
        </p:nvSpPr>
        <p:spPr>
          <a:xfrm>
            <a:off x="404445" y="2042002"/>
            <a:ext cx="11623431" cy="4401205"/>
          </a:xfrm>
          <a:prstGeom prst="rect">
            <a:avLst/>
          </a:prstGeom>
          <a:noFill/>
        </p:spPr>
        <p:txBody>
          <a:bodyPr wrap="square" rtlCol="0">
            <a:spAutoFit/>
          </a:bodyPr>
          <a:lstStyle/>
          <a:p>
            <a:r>
              <a:rPr lang="en-US" sz="2800" b="1" dirty="0">
                <a:latin typeface="+mj-lt"/>
              </a:rPr>
              <a:t>A binary search tree (BST) is a binary tree that is either empty or in which every node contains a key (value)</a:t>
            </a:r>
          </a:p>
          <a:p>
            <a:r>
              <a:rPr lang="en-US" sz="2800" b="1" dirty="0">
                <a:latin typeface="+mj-lt"/>
              </a:rPr>
              <a:t>And has following properties:-</a:t>
            </a:r>
          </a:p>
          <a:p>
            <a:endParaRPr lang="en-US" sz="2800" b="1" dirty="0">
              <a:latin typeface="+mj-lt"/>
            </a:endParaRPr>
          </a:p>
          <a:p>
            <a:pPr marL="457200" indent="-457200">
              <a:buFont typeface="Arial" panose="020B0604020202020204" pitchFamily="34" charset="0"/>
              <a:buChar char="•"/>
            </a:pPr>
            <a:r>
              <a:rPr lang="en-US" sz="2800" dirty="0">
                <a:latin typeface="+mj-lt"/>
              </a:rPr>
              <a:t>All keys in the left sub-tree of the root are smaller than the key in the root node.</a:t>
            </a:r>
          </a:p>
          <a:p>
            <a:pPr marL="457200" indent="-457200">
              <a:buFont typeface="Arial" panose="020B0604020202020204" pitchFamily="34" charset="0"/>
              <a:buChar char="•"/>
            </a:pPr>
            <a:r>
              <a:rPr lang="en-US" sz="2800" dirty="0">
                <a:latin typeface="+mj-lt"/>
              </a:rPr>
              <a:t>All the keys in the right sub-tree of the root are greater than the key in the root node</a:t>
            </a:r>
          </a:p>
          <a:p>
            <a:pPr marL="457200" indent="-457200">
              <a:buFont typeface="Arial" panose="020B0604020202020204" pitchFamily="34" charset="0"/>
              <a:buChar char="•"/>
            </a:pPr>
            <a:r>
              <a:rPr lang="en-US" sz="2800" dirty="0">
                <a:latin typeface="+mj-lt"/>
              </a:rPr>
              <a:t>The left and the right sub-trees of the root are again binary search trees.</a:t>
            </a:r>
          </a:p>
        </p:txBody>
      </p:sp>
    </p:spTree>
    <p:extLst>
      <p:ext uri="{BB962C8B-B14F-4D97-AF65-F5344CB8AC3E}">
        <p14:creationId xmlns:p14="http://schemas.microsoft.com/office/powerpoint/2010/main" val="211170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166673C-E0F2-8947-DF36-A9D15A3BFB5D}"/>
              </a:ext>
            </a:extLst>
          </p:cNvPr>
          <p:cNvSpPr txBox="1"/>
          <p:nvPr/>
        </p:nvSpPr>
        <p:spPr>
          <a:xfrm>
            <a:off x="501161" y="1098440"/>
            <a:ext cx="10190285" cy="400110"/>
          </a:xfrm>
          <a:prstGeom prst="rect">
            <a:avLst/>
          </a:prstGeom>
          <a:noFill/>
        </p:spPr>
        <p:txBody>
          <a:bodyPr wrap="square" rtlCol="0">
            <a:spAutoFit/>
          </a:bodyPr>
          <a:lstStyle/>
          <a:p>
            <a:r>
              <a:rPr lang="nn-NO" sz="2000" b="1" dirty="0">
                <a:latin typeface="+mj-lt"/>
              </a:rPr>
              <a:t>E.g. 18 10 26 5 20 30 4 6 25</a:t>
            </a:r>
            <a:endParaRPr lang="en-US" sz="2000" b="1" dirty="0">
              <a:latin typeface="+mj-lt"/>
            </a:endParaRPr>
          </a:p>
        </p:txBody>
      </p:sp>
      <p:pic>
        <p:nvPicPr>
          <p:cNvPr id="3" name="Picture 2">
            <a:extLst>
              <a:ext uri="{FF2B5EF4-FFF2-40B4-BE49-F238E27FC236}">
                <a16:creationId xmlns:a16="http://schemas.microsoft.com/office/drawing/2014/main" id="{4A5AD75C-3634-7C2F-0122-2CB12D841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683" y="1612013"/>
            <a:ext cx="9426757" cy="4671465"/>
          </a:xfrm>
          <a:prstGeom prst="rect">
            <a:avLst/>
          </a:prstGeom>
        </p:spPr>
      </p:pic>
    </p:spTree>
    <p:extLst>
      <p:ext uri="{BB962C8B-B14F-4D97-AF65-F5344CB8AC3E}">
        <p14:creationId xmlns:p14="http://schemas.microsoft.com/office/powerpoint/2010/main" val="373455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73CFA20-E722-22C8-A215-A17DA389FD4B}"/>
              </a:ext>
            </a:extLst>
          </p:cNvPr>
          <p:cNvSpPr/>
          <p:nvPr/>
        </p:nvSpPr>
        <p:spPr>
          <a:xfrm>
            <a:off x="298939" y="1450538"/>
            <a:ext cx="11473962" cy="3508653"/>
          </a:xfrm>
          <a:prstGeom prst="rect">
            <a:avLst/>
          </a:prstGeom>
        </p:spPr>
        <p:txBody>
          <a:bodyPr wrap="square">
            <a:spAutoFit/>
          </a:bodyPr>
          <a:lstStyle/>
          <a:p>
            <a:pPr algn="ctr"/>
            <a:r>
              <a:rPr lang="en-US" sz="2400" b="1" dirty="0">
                <a:latin typeface="+mj-lt"/>
              </a:rPr>
              <a:t>Operations on Binary Search Tree.</a:t>
            </a:r>
          </a:p>
          <a:p>
            <a:endParaRPr lang="en-US" dirty="0"/>
          </a:p>
          <a:p>
            <a:pPr marL="285750" indent="-285750">
              <a:buFont typeface="Arial" panose="020B0604020202020204" pitchFamily="34" charset="0"/>
              <a:buChar char="•"/>
            </a:pPr>
            <a:r>
              <a:rPr lang="en-US" dirty="0">
                <a:latin typeface="+mj-lt"/>
              </a:rPr>
              <a:t>Search(K,T) : Search for key 'k' in the tree 'T'. If 'K' is found in some node of tree then return true otherwise return false.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Insert(K,T) : Insert a new node with value 'K' in the info field in the tree 'T' such that property of BST is maintained.</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Delete (K,T) : Delete a node with value 'K' in the info field from the tree 'T' such that the property of BST is maintained.</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Find Min(T), Find Max(T) : Find minimum and maximum element from the given nonempty BST.</a:t>
            </a:r>
          </a:p>
        </p:txBody>
      </p:sp>
    </p:spTree>
    <p:extLst>
      <p:ext uri="{BB962C8B-B14F-4D97-AF65-F5344CB8AC3E}">
        <p14:creationId xmlns:p14="http://schemas.microsoft.com/office/powerpoint/2010/main" val="397329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0D7CE1B-3E9A-68AC-DA38-2D3F8E034BAB}"/>
              </a:ext>
            </a:extLst>
          </p:cNvPr>
          <p:cNvSpPr/>
          <p:nvPr/>
        </p:nvSpPr>
        <p:spPr>
          <a:xfrm>
            <a:off x="298939" y="1450538"/>
            <a:ext cx="11473962" cy="3508653"/>
          </a:xfrm>
          <a:prstGeom prst="rect">
            <a:avLst/>
          </a:prstGeom>
        </p:spPr>
        <p:txBody>
          <a:bodyPr wrap="square">
            <a:spAutoFit/>
          </a:bodyPr>
          <a:lstStyle/>
          <a:p>
            <a:pPr algn="ctr"/>
            <a:r>
              <a:rPr lang="en-US" sz="2400" b="1" dirty="0">
                <a:latin typeface="+mj-lt"/>
              </a:rPr>
              <a:t>Operations on Binary Search Tree.</a:t>
            </a:r>
          </a:p>
          <a:p>
            <a:endParaRPr lang="en-US" dirty="0"/>
          </a:p>
          <a:p>
            <a:pPr marL="285750" indent="-285750">
              <a:buFont typeface="Arial" panose="020B0604020202020204" pitchFamily="34" charset="0"/>
              <a:buChar char="•"/>
            </a:pPr>
            <a:r>
              <a:rPr lang="en-US" dirty="0">
                <a:latin typeface="+mj-lt"/>
              </a:rPr>
              <a:t>Search(K,T) : Search for key 'k' in the tree 'T'. If 'K' is found in some node of tree then return true otherwise return false.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Insert(K,T) : Insert a new node with value 'K' in the info field in the tree 'T' such that property of BST is maintained.</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Delete (K,T) : Delete a node with value 'K' in the info field from the tree 'T' such that the property of BST is maintained.</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Find Min(T), Find Max(T) : Find minimum and maximum element from the given nonempty BST.</a:t>
            </a:r>
          </a:p>
        </p:txBody>
      </p:sp>
    </p:spTree>
    <p:extLst>
      <p:ext uri="{BB962C8B-B14F-4D97-AF65-F5344CB8AC3E}">
        <p14:creationId xmlns:p14="http://schemas.microsoft.com/office/powerpoint/2010/main" val="413905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58AAE21-6CE8-C848-1230-4E7EABDA1F22}"/>
              </a:ext>
            </a:extLst>
          </p:cNvPr>
          <p:cNvSpPr/>
          <p:nvPr/>
        </p:nvSpPr>
        <p:spPr>
          <a:xfrm>
            <a:off x="298939" y="1450538"/>
            <a:ext cx="11473962" cy="3508653"/>
          </a:xfrm>
          <a:prstGeom prst="rect">
            <a:avLst/>
          </a:prstGeom>
        </p:spPr>
        <p:txBody>
          <a:bodyPr wrap="square">
            <a:spAutoFit/>
          </a:bodyPr>
          <a:lstStyle/>
          <a:p>
            <a:pPr algn="ctr"/>
            <a:r>
              <a:rPr lang="en-US" sz="2400" b="1" dirty="0">
                <a:latin typeface="+mj-lt"/>
              </a:rPr>
              <a:t>Operations on Binary Search Tree.</a:t>
            </a:r>
          </a:p>
          <a:p>
            <a:endParaRPr lang="en-US" dirty="0"/>
          </a:p>
          <a:p>
            <a:pPr marL="285750" indent="-285750">
              <a:buFont typeface="Arial" panose="020B0604020202020204" pitchFamily="34" charset="0"/>
              <a:buChar char="•"/>
            </a:pPr>
            <a:r>
              <a:rPr lang="en-US" dirty="0">
                <a:latin typeface="+mj-lt"/>
              </a:rPr>
              <a:t>Search(K,T) : Search for key 'k' in the tree 'T'. If 'K' is found in some node of tree then return true otherwise return false.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Insert(K,T) : Insert a new node with value 'K' in the info field in the tree 'T' such that property of BST is maintained.</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Delete (K,T) : Delete a node with value 'K' in the info field from the tree 'T' such that the property of BST is maintained.</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Find Min(T), Find Max(T) : Find minimum and maximum element from the given nonempty BST.</a:t>
            </a:r>
          </a:p>
        </p:txBody>
      </p:sp>
    </p:spTree>
    <p:extLst>
      <p:ext uri="{BB962C8B-B14F-4D97-AF65-F5344CB8AC3E}">
        <p14:creationId xmlns:p14="http://schemas.microsoft.com/office/powerpoint/2010/main" val="414980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509F695-F8DC-7EA5-2EC1-AF64C65BAD8E}"/>
              </a:ext>
            </a:extLst>
          </p:cNvPr>
          <p:cNvSpPr/>
          <p:nvPr/>
        </p:nvSpPr>
        <p:spPr>
          <a:xfrm>
            <a:off x="577361" y="562516"/>
            <a:ext cx="6096000" cy="4524315"/>
          </a:xfrm>
          <a:prstGeom prst="rect">
            <a:avLst/>
          </a:prstGeom>
        </p:spPr>
        <p:txBody>
          <a:bodyPr wrap="square">
            <a:spAutoFit/>
          </a:bodyPr>
          <a:lstStyle/>
          <a:p>
            <a:r>
              <a:rPr lang="en-US" sz="3200" dirty="0">
                <a:latin typeface="+mj-lt"/>
              </a:rPr>
              <a:t>6.   Else if ( data &gt; tree --&gt; info)</a:t>
            </a:r>
          </a:p>
          <a:p>
            <a:r>
              <a:rPr lang="en-US" sz="3200" dirty="0">
                <a:latin typeface="+mj-lt"/>
              </a:rPr>
              <a:t>      - if(tree --&gt; right = NULL) then</a:t>
            </a:r>
          </a:p>
          <a:p>
            <a:r>
              <a:rPr lang="en-US" sz="3200" dirty="0">
                <a:latin typeface="+mj-lt"/>
              </a:rPr>
              <a:t>      - tree --&gt; right = </a:t>
            </a:r>
            <a:r>
              <a:rPr lang="en-US" sz="3200" dirty="0" err="1">
                <a:latin typeface="+mj-lt"/>
              </a:rPr>
              <a:t>newnode</a:t>
            </a:r>
            <a:r>
              <a:rPr lang="en-US" sz="3200" dirty="0">
                <a:latin typeface="+mj-lt"/>
              </a:rPr>
              <a:t>;</a:t>
            </a:r>
          </a:p>
          <a:p>
            <a:r>
              <a:rPr lang="en-US" sz="3200" dirty="0">
                <a:latin typeface="+mj-lt"/>
              </a:rPr>
              <a:t>      - else</a:t>
            </a:r>
          </a:p>
          <a:p>
            <a:r>
              <a:rPr lang="en-US" sz="3200" dirty="0">
                <a:latin typeface="+mj-lt"/>
              </a:rPr>
              <a:t>      - tree = tree --&gt; right;</a:t>
            </a:r>
          </a:p>
          <a:p>
            <a:r>
              <a:rPr lang="en-US" sz="3200" dirty="0">
                <a:latin typeface="+mj-lt"/>
              </a:rPr>
              <a:t>      - Repeat step from 4</a:t>
            </a:r>
          </a:p>
          <a:p>
            <a:r>
              <a:rPr lang="en-US" sz="3200" dirty="0">
                <a:latin typeface="+mj-lt"/>
              </a:rPr>
              <a:t>7.   Else if ( data == tree --&gt; info)</a:t>
            </a:r>
          </a:p>
          <a:p>
            <a:r>
              <a:rPr lang="en-US" sz="3200" dirty="0">
                <a:latin typeface="+mj-lt"/>
              </a:rPr>
              <a:t>8.   Display " Duplicate data". </a:t>
            </a:r>
          </a:p>
          <a:p>
            <a:r>
              <a:rPr lang="en-US" sz="3200" dirty="0">
                <a:latin typeface="+mj-lt"/>
              </a:rPr>
              <a:t>9.   End</a:t>
            </a:r>
          </a:p>
        </p:txBody>
      </p:sp>
    </p:spTree>
    <p:extLst>
      <p:ext uri="{BB962C8B-B14F-4D97-AF65-F5344CB8AC3E}">
        <p14:creationId xmlns:p14="http://schemas.microsoft.com/office/powerpoint/2010/main" val="82304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181EE58-C442-6622-7418-4A6B0D51BE4B}"/>
              </a:ext>
            </a:extLst>
          </p:cNvPr>
          <p:cNvSpPr/>
          <p:nvPr/>
        </p:nvSpPr>
        <p:spPr>
          <a:xfrm>
            <a:off x="172914" y="617527"/>
            <a:ext cx="11907715" cy="1754326"/>
          </a:xfrm>
          <a:prstGeom prst="rect">
            <a:avLst/>
          </a:prstGeom>
        </p:spPr>
        <p:txBody>
          <a:bodyPr wrap="square">
            <a:spAutoFit/>
          </a:bodyPr>
          <a:lstStyle/>
          <a:p>
            <a:pPr algn="ctr"/>
            <a:r>
              <a:rPr lang="en-US" sz="3200" b="1" dirty="0">
                <a:latin typeface="+mj-lt"/>
              </a:rPr>
              <a:t>Deletion of node from BST.</a:t>
            </a:r>
          </a:p>
          <a:p>
            <a:endParaRPr lang="en-US" dirty="0">
              <a:latin typeface="+mj-lt"/>
            </a:endParaRPr>
          </a:p>
          <a:p>
            <a:r>
              <a:rPr lang="en-US" dirty="0">
                <a:latin typeface="+mj-lt"/>
              </a:rPr>
              <a:t>While deleting a node from BST, first we need to perform a search for deleting element. Once we have found the node to be deleted, we can delete that node. However, we must delete a node from binary tree in such a way, that the property of binary search tree is not violated. </a:t>
            </a:r>
          </a:p>
        </p:txBody>
      </p:sp>
      <p:sp>
        <p:nvSpPr>
          <p:cNvPr id="3" name="Rectangle 2">
            <a:extLst>
              <a:ext uri="{FF2B5EF4-FFF2-40B4-BE49-F238E27FC236}">
                <a16:creationId xmlns:a16="http://schemas.microsoft.com/office/drawing/2014/main" id="{8557E425-6C5A-B8BD-30E8-674204731D59}"/>
              </a:ext>
            </a:extLst>
          </p:cNvPr>
          <p:cNvSpPr/>
          <p:nvPr/>
        </p:nvSpPr>
        <p:spPr>
          <a:xfrm>
            <a:off x="172914" y="2615641"/>
            <a:ext cx="11438793" cy="923330"/>
          </a:xfrm>
          <a:prstGeom prst="rect">
            <a:avLst/>
          </a:prstGeom>
        </p:spPr>
        <p:txBody>
          <a:bodyPr wrap="square">
            <a:spAutoFit/>
          </a:bodyPr>
          <a:lstStyle/>
          <a:p>
            <a:r>
              <a:rPr lang="en-US" b="1" dirty="0">
                <a:latin typeface="+mj-lt"/>
              </a:rPr>
              <a:t>Case 1: The node to be deleted is a leaf node.</a:t>
            </a:r>
          </a:p>
          <a:p>
            <a:r>
              <a:rPr lang="en-US" dirty="0">
                <a:latin typeface="+mj-lt"/>
              </a:rPr>
              <a:t>It is the simplest case, in this case, replace the leaf node with the NULL and simply free the allocated space.</a:t>
            </a:r>
          </a:p>
        </p:txBody>
      </p:sp>
      <p:pic>
        <p:nvPicPr>
          <p:cNvPr id="4" name="Picture 3">
            <a:extLst>
              <a:ext uri="{FF2B5EF4-FFF2-40B4-BE49-F238E27FC236}">
                <a16:creationId xmlns:a16="http://schemas.microsoft.com/office/drawing/2014/main" id="{F496E606-2ECD-A95E-E90F-3777D2BB910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734280" y="3214209"/>
            <a:ext cx="8316059" cy="3955938"/>
          </a:xfrm>
          <a:prstGeom prst="rect">
            <a:avLst/>
          </a:prstGeom>
        </p:spPr>
      </p:pic>
    </p:spTree>
    <p:extLst>
      <p:ext uri="{BB962C8B-B14F-4D97-AF65-F5344CB8AC3E}">
        <p14:creationId xmlns:p14="http://schemas.microsoft.com/office/powerpoint/2010/main" val="412873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B8AC2A9-47D2-11F7-D3E8-CCD4C112C9AC}"/>
              </a:ext>
            </a:extLst>
          </p:cNvPr>
          <p:cNvSpPr/>
          <p:nvPr/>
        </p:nvSpPr>
        <p:spPr>
          <a:xfrm>
            <a:off x="140677" y="342788"/>
            <a:ext cx="11963400" cy="923330"/>
          </a:xfrm>
          <a:prstGeom prst="rect">
            <a:avLst/>
          </a:prstGeom>
        </p:spPr>
        <p:txBody>
          <a:bodyPr wrap="square">
            <a:spAutoFit/>
          </a:bodyPr>
          <a:lstStyle/>
          <a:p>
            <a:r>
              <a:rPr lang="en-US" b="1" dirty="0">
                <a:latin typeface="+mj-lt"/>
              </a:rPr>
              <a:t>Case 2: The node to be deleted has one child.</a:t>
            </a:r>
          </a:p>
          <a:p>
            <a:r>
              <a:rPr lang="en-US" dirty="0">
                <a:latin typeface="+mj-lt"/>
              </a:rPr>
              <a:t>In this case, replace the node with it's child and delete the child node, which now contains the value which is to be deleted. Simply replace it with the NULL and free the allocated space.</a:t>
            </a:r>
          </a:p>
        </p:txBody>
      </p:sp>
      <p:sp>
        <p:nvSpPr>
          <p:cNvPr id="3" name="Rectangle 2">
            <a:extLst>
              <a:ext uri="{FF2B5EF4-FFF2-40B4-BE49-F238E27FC236}">
                <a16:creationId xmlns:a16="http://schemas.microsoft.com/office/drawing/2014/main" id="{C41CB714-FC8A-1F69-3FF9-B069F46545AB}"/>
              </a:ext>
            </a:extLst>
          </p:cNvPr>
          <p:cNvSpPr/>
          <p:nvPr/>
        </p:nvSpPr>
        <p:spPr>
          <a:xfrm>
            <a:off x="140677" y="3439859"/>
            <a:ext cx="12177345" cy="1200329"/>
          </a:xfrm>
          <a:prstGeom prst="rect">
            <a:avLst/>
          </a:prstGeom>
        </p:spPr>
        <p:txBody>
          <a:bodyPr wrap="square">
            <a:spAutoFit/>
          </a:bodyPr>
          <a:lstStyle/>
          <a:p>
            <a:r>
              <a:rPr lang="en-US" b="1" dirty="0">
                <a:latin typeface="+mj-lt"/>
              </a:rPr>
              <a:t>Case 3 : The node to be deleted has two children.</a:t>
            </a:r>
          </a:p>
          <a:p>
            <a:r>
              <a:rPr lang="en-US" dirty="0">
                <a:latin typeface="+mj-lt"/>
              </a:rPr>
              <a:t>The node which is to be deleted, is replaced with its in-order successor or predecessor recursively until the node value ( to be deleted) is placed on the less of the tree. After the procedure, replace the node with NULL and free the allocated space.</a:t>
            </a:r>
          </a:p>
        </p:txBody>
      </p:sp>
      <p:pic>
        <p:nvPicPr>
          <p:cNvPr id="4" name="Picture 3">
            <a:extLst>
              <a:ext uri="{FF2B5EF4-FFF2-40B4-BE49-F238E27FC236}">
                <a16:creationId xmlns:a16="http://schemas.microsoft.com/office/drawing/2014/main" id="{08ABCB13-F852-7825-9B9E-680D15872E5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682184" y="1266118"/>
            <a:ext cx="5211524" cy="2479114"/>
          </a:xfrm>
          <a:prstGeom prst="rect">
            <a:avLst/>
          </a:prstGeom>
        </p:spPr>
      </p:pic>
      <p:pic>
        <p:nvPicPr>
          <p:cNvPr id="5" name="Picture 4">
            <a:extLst>
              <a:ext uri="{FF2B5EF4-FFF2-40B4-BE49-F238E27FC236}">
                <a16:creationId xmlns:a16="http://schemas.microsoft.com/office/drawing/2014/main" id="{E0601605-C3CD-B3AF-42FD-B67243E6F39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71700" y="4202434"/>
            <a:ext cx="6163408" cy="2931925"/>
          </a:xfrm>
          <a:prstGeom prst="rect">
            <a:avLst/>
          </a:prstGeom>
        </p:spPr>
      </p:pic>
    </p:spTree>
    <p:extLst>
      <p:ext uri="{BB962C8B-B14F-4D97-AF65-F5344CB8AC3E}">
        <p14:creationId xmlns:p14="http://schemas.microsoft.com/office/powerpoint/2010/main" val="74093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C6C54883-6E67-4F7A-9E8A-E1D731F603D6}"/>
              </a:ext>
            </a:extLst>
          </p:cNvPr>
          <p:cNvSpPr/>
          <p:nvPr/>
        </p:nvSpPr>
        <p:spPr>
          <a:xfrm>
            <a:off x="-2817004" y="3804574"/>
            <a:ext cx="5634007" cy="5128163"/>
          </a:xfrm>
          <a:prstGeom prst="ellipse">
            <a:avLst/>
          </a:prstGeom>
          <a:solidFill>
            <a:srgbClr val="7E3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a:extLst>
              <a:ext uri="{FF2B5EF4-FFF2-40B4-BE49-F238E27FC236}">
                <a16:creationId xmlns:a16="http://schemas.microsoft.com/office/drawing/2014/main" id="{036A26A4-D665-407A-BDCF-ECDBD5356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646" y="841384"/>
            <a:ext cx="7987870" cy="5990903"/>
          </a:xfrm>
          <a:prstGeom prst="rect">
            <a:avLst/>
          </a:prstGeom>
          <a:effectLst/>
        </p:spPr>
      </p:pic>
      <p:sp>
        <p:nvSpPr>
          <p:cNvPr id="10" name="Rectangle: Rounded Corners 9">
            <a:extLst>
              <a:ext uri="{FF2B5EF4-FFF2-40B4-BE49-F238E27FC236}">
                <a16:creationId xmlns:a16="http://schemas.microsoft.com/office/drawing/2014/main" id="{CC33EE13-2213-4AEB-B9B3-A1A8EFEE02FE}"/>
              </a:ext>
            </a:extLst>
          </p:cNvPr>
          <p:cNvSpPr/>
          <p:nvPr/>
        </p:nvSpPr>
        <p:spPr>
          <a:xfrm>
            <a:off x="2374816" y="1144877"/>
            <a:ext cx="4128999" cy="578932"/>
          </a:xfrm>
          <a:prstGeom prst="roundRect">
            <a:avLst>
              <a:gd name="adj" fmla="val 44951"/>
            </a:avLst>
          </a:prstGeom>
          <a:solidFill>
            <a:srgbClr val="7E3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latin typeface="Abadi Extra Light" panose="020B0204020104020204" pitchFamily="34" charset="0"/>
              </a:rPr>
              <a:t>CONTENTS</a:t>
            </a:r>
          </a:p>
        </p:txBody>
      </p:sp>
      <p:sp>
        <p:nvSpPr>
          <p:cNvPr id="27" name="Oval 26">
            <a:extLst>
              <a:ext uri="{FF2B5EF4-FFF2-40B4-BE49-F238E27FC236}">
                <a16:creationId xmlns:a16="http://schemas.microsoft.com/office/drawing/2014/main" id="{9EC80A2D-65B7-4C04-BEC2-A230DE360B45}"/>
              </a:ext>
            </a:extLst>
          </p:cNvPr>
          <p:cNvSpPr/>
          <p:nvPr/>
        </p:nvSpPr>
        <p:spPr>
          <a:xfrm>
            <a:off x="-1779652" y="-3983286"/>
            <a:ext cx="5634007" cy="5128163"/>
          </a:xfrm>
          <a:prstGeom prst="ellipse">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Oval 44">
            <a:extLst>
              <a:ext uri="{FF2B5EF4-FFF2-40B4-BE49-F238E27FC236}">
                <a16:creationId xmlns:a16="http://schemas.microsoft.com/office/drawing/2014/main" id="{FCD26AF4-8457-4617-8143-8504AB53C267}"/>
              </a:ext>
            </a:extLst>
          </p:cNvPr>
          <p:cNvSpPr/>
          <p:nvPr/>
        </p:nvSpPr>
        <p:spPr>
          <a:xfrm>
            <a:off x="13907144" y="-881575"/>
            <a:ext cx="7779657" cy="8766628"/>
          </a:xfrm>
          <a:prstGeom prst="ellipse">
            <a:avLst/>
          </a:prstGeom>
          <a:solidFill>
            <a:srgbClr val="7E3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6" name="Group 45">
            <a:extLst>
              <a:ext uri="{FF2B5EF4-FFF2-40B4-BE49-F238E27FC236}">
                <a16:creationId xmlns:a16="http://schemas.microsoft.com/office/drawing/2014/main" id="{E9639F5E-3F37-46D6-AF6C-0958E4BFB6F6}"/>
              </a:ext>
            </a:extLst>
          </p:cNvPr>
          <p:cNvGrpSpPr/>
          <p:nvPr/>
        </p:nvGrpSpPr>
        <p:grpSpPr>
          <a:xfrm rot="18910710">
            <a:off x="-4866407" y="1050970"/>
            <a:ext cx="3248025" cy="6434138"/>
            <a:chOff x="257174" y="247650"/>
            <a:chExt cx="3248025" cy="6434138"/>
          </a:xfrm>
        </p:grpSpPr>
        <p:grpSp>
          <p:nvGrpSpPr>
            <p:cNvPr id="47" name="Group 46">
              <a:extLst>
                <a:ext uri="{FF2B5EF4-FFF2-40B4-BE49-F238E27FC236}">
                  <a16:creationId xmlns:a16="http://schemas.microsoft.com/office/drawing/2014/main" id="{859D6EF4-1E1E-41B5-A74F-464F099FE4E3}"/>
                </a:ext>
              </a:extLst>
            </p:cNvPr>
            <p:cNvGrpSpPr/>
            <p:nvPr/>
          </p:nvGrpSpPr>
          <p:grpSpPr>
            <a:xfrm>
              <a:off x="257174" y="247650"/>
              <a:ext cx="3248025" cy="6434138"/>
              <a:chOff x="257174" y="247650"/>
              <a:chExt cx="3248025" cy="6434138"/>
            </a:xfrm>
          </p:grpSpPr>
          <p:sp>
            <p:nvSpPr>
              <p:cNvPr id="49" name="Rectangle: Rounded Corners 48">
                <a:extLst>
                  <a:ext uri="{FF2B5EF4-FFF2-40B4-BE49-F238E27FC236}">
                    <a16:creationId xmlns:a16="http://schemas.microsoft.com/office/drawing/2014/main" id="{529496D7-8490-4E62-B2E3-CCEA235218D5}"/>
                  </a:ext>
                </a:extLst>
              </p:cNvPr>
              <p:cNvSpPr/>
              <p:nvPr/>
            </p:nvSpPr>
            <p:spPr>
              <a:xfrm>
                <a:off x="257174" y="247650"/>
                <a:ext cx="3248025" cy="6362700"/>
              </a:xfrm>
              <a:prstGeom prst="roundRect">
                <a:avLst>
                  <a:gd name="adj" fmla="val 11080"/>
                </a:avLst>
              </a:prstGeom>
              <a:solidFill>
                <a:schemeClr val="tx1"/>
              </a:solidFill>
              <a:ln w="76200">
                <a:solidFill>
                  <a:srgbClr val="0C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3313A3AD-010B-457E-8617-5738313C16AB}"/>
                  </a:ext>
                </a:extLst>
              </p:cNvPr>
              <p:cNvSpPr/>
              <p:nvPr/>
            </p:nvSpPr>
            <p:spPr>
              <a:xfrm>
                <a:off x="366998" y="357187"/>
                <a:ext cx="3028376" cy="6143625"/>
              </a:xfrm>
              <a:prstGeom prst="roundRect">
                <a:avLst>
                  <a:gd name="adj" fmla="val 9252"/>
                </a:avLst>
              </a:prstGeom>
              <a:solidFill>
                <a:srgbClr val="FEB0C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Rectangle: Rounded Corners 50">
                <a:extLst>
                  <a:ext uri="{FF2B5EF4-FFF2-40B4-BE49-F238E27FC236}">
                    <a16:creationId xmlns:a16="http://schemas.microsoft.com/office/drawing/2014/main" id="{1CBDB001-3754-47A7-B9A9-62971DEAC15C}"/>
                  </a:ext>
                </a:extLst>
              </p:cNvPr>
              <p:cNvSpPr/>
              <p:nvPr/>
            </p:nvSpPr>
            <p:spPr>
              <a:xfrm>
                <a:off x="742951" y="6572250"/>
                <a:ext cx="2247900" cy="109538"/>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Rectangle: Rounded Corners 51">
                <a:extLst>
                  <a:ext uri="{FF2B5EF4-FFF2-40B4-BE49-F238E27FC236}">
                    <a16:creationId xmlns:a16="http://schemas.microsoft.com/office/drawing/2014/main" id="{809AAAA3-C493-4E60-BE06-343BDE35D1A5}"/>
                  </a:ext>
                </a:extLst>
              </p:cNvPr>
              <p:cNvSpPr/>
              <p:nvPr/>
            </p:nvSpPr>
            <p:spPr>
              <a:xfrm>
                <a:off x="612759" y="6572250"/>
                <a:ext cx="166687" cy="76200"/>
              </a:xfrm>
              <a:prstGeom prst="roundRect">
                <a:avLst>
                  <a:gd name="adj" fmla="val 50000"/>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3" name="Rectangle: Rounded Corners 52">
                <a:extLst>
                  <a:ext uri="{FF2B5EF4-FFF2-40B4-BE49-F238E27FC236}">
                    <a16:creationId xmlns:a16="http://schemas.microsoft.com/office/drawing/2014/main" id="{1DFCF62A-68A1-4544-A7CF-7B30510DB257}"/>
                  </a:ext>
                </a:extLst>
              </p:cNvPr>
              <p:cNvSpPr/>
              <p:nvPr/>
            </p:nvSpPr>
            <p:spPr>
              <a:xfrm>
                <a:off x="2932097" y="6572250"/>
                <a:ext cx="166687" cy="76200"/>
              </a:xfrm>
              <a:prstGeom prst="roundRect">
                <a:avLst>
                  <a:gd name="adj" fmla="val 50000"/>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48" name="Oval 47">
              <a:extLst>
                <a:ext uri="{FF2B5EF4-FFF2-40B4-BE49-F238E27FC236}">
                  <a16:creationId xmlns:a16="http://schemas.microsoft.com/office/drawing/2014/main" id="{8CFC9F66-EE03-4B5E-9A56-663CE1829273}"/>
                </a:ext>
              </a:extLst>
            </p:cNvPr>
            <p:cNvSpPr/>
            <p:nvPr/>
          </p:nvSpPr>
          <p:spPr>
            <a:xfrm>
              <a:off x="527050" y="482495"/>
              <a:ext cx="215901" cy="2159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54" name="TextBox 53">
            <a:extLst>
              <a:ext uri="{FF2B5EF4-FFF2-40B4-BE49-F238E27FC236}">
                <a16:creationId xmlns:a16="http://schemas.microsoft.com/office/drawing/2014/main" id="{7B007F7A-06D2-4988-AC96-972836F7687B}"/>
              </a:ext>
            </a:extLst>
          </p:cNvPr>
          <p:cNvSpPr txBox="1"/>
          <p:nvPr/>
        </p:nvSpPr>
        <p:spPr>
          <a:xfrm rot="18910710">
            <a:off x="-4658545" y="3303057"/>
            <a:ext cx="2297424" cy="1107996"/>
          </a:xfrm>
          <a:prstGeom prst="rect">
            <a:avLst/>
          </a:prstGeom>
          <a:noFill/>
        </p:spPr>
        <p:txBody>
          <a:bodyPr wrap="none" rtlCol="0">
            <a:spAutoFit/>
          </a:bodyPr>
          <a:lstStyle/>
          <a:p>
            <a:r>
              <a:rPr lang="en-MY" sz="6600" dirty="0">
                <a:solidFill>
                  <a:schemeClr val="bg1"/>
                </a:solidFill>
                <a:latin typeface="Century Gothic" panose="020B0502020202020204" pitchFamily="34" charset="0"/>
              </a:rPr>
              <a:t>12:30</a:t>
            </a:r>
            <a:endParaRPr lang="en-MY" dirty="0">
              <a:solidFill>
                <a:schemeClr val="bg1"/>
              </a:solidFill>
              <a:latin typeface="Century Gothic" panose="020B0502020202020204" pitchFamily="34" charset="0"/>
            </a:endParaRPr>
          </a:p>
        </p:txBody>
      </p:sp>
      <p:sp>
        <p:nvSpPr>
          <p:cNvPr id="55" name="Rectangle: Rounded Corners 54">
            <a:extLst>
              <a:ext uri="{FF2B5EF4-FFF2-40B4-BE49-F238E27FC236}">
                <a16:creationId xmlns:a16="http://schemas.microsoft.com/office/drawing/2014/main" id="{029C7C1E-BFBB-4C9E-94A5-8B72B692474F}"/>
              </a:ext>
            </a:extLst>
          </p:cNvPr>
          <p:cNvSpPr/>
          <p:nvPr/>
        </p:nvSpPr>
        <p:spPr>
          <a:xfrm rot="19225265">
            <a:off x="-4538393" y="2938094"/>
            <a:ext cx="612365" cy="57541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 name="TextBox 55">
            <a:extLst>
              <a:ext uri="{FF2B5EF4-FFF2-40B4-BE49-F238E27FC236}">
                <a16:creationId xmlns:a16="http://schemas.microsoft.com/office/drawing/2014/main" id="{29AB1D9A-FCF1-43B0-BE97-A4876AAB35A9}"/>
              </a:ext>
            </a:extLst>
          </p:cNvPr>
          <p:cNvSpPr txBox="1"/>
          <p:nvPr/>
        </p:nvSpPr>
        <p:spPr>
          <a:xfrm rot="19225265">
            <a:off x="-4470066" y="3003291"/>
            <a:ext cx="507669" cy="369332"/>
          </a:xfrm>
          <a:prstGeom prst="rect">
            <a:avLst/>
          </a:prstGeom>
          <a:noFill/>
        </p:spPr>
        <p:txBody>
          <a:bodyPr wrap="square" rtlCol="0">
            <a:spAutoFit/>
          </a:bodyPr>
          <a:lstStyle/>
          <a:p>
            <a:r>
              <a:rPr lang="en-MY" sz="700" dirty="0">
                <a:solidFill>
                  <a:srgbClr val="0CB5BF"/>
                </a:solidFill>
                <a:latin typeface="Century Gothic" panose="020B0502020202020204" pitchFamily="34" charset="0"/>
              </a:rPr>
              <a:t>hmppt</a:t>
            </a:r>
            <a:r>
              <a:rPr lang="en-MY" dirty="0"/>
              <a:t> </a:t>
            </a:r>
          </a:p>
        </p:txBody>
      </p:sp>
      <p:grpSp>
        <p:nvGrpSpPr>
          <p:cNvPr id="58" name="Group 57">
            <a:extLst>
              <a:ext uri="{FF2B5EF4-FFF2-40B4-BE49-F238E27FC236}">
                <a16:creationId xmlns:a16="http://schemas.microsoft.com/office/drawing/2014/main" id="{457FF5DE-5974-4ED2-9CA3-8544DE3C6FDE}"/>
              </a:ext>
            </a:extLst>
          </p:cNvPr>
          <p:cNvGrpSpPr/>
          <p:nvPr/>
        </p:nvGrpSpPr>
        <p:grpSpPr>
          <a:xfrm rot="18831979">
            <a:off x="-5171980" y="2184393"/>
            <a:ext cx="355244" cy="439355"/>
            <a:chOff x="8425119" y="3608636"/>
            <a:chExt cx="1048603" cy="1308676"/>
          </a:xfrm>
        </p:grpSpPr>
        <p:sp>
          <p:nvSpPr>
            <p:cNvPr id="59" name="Rectangle: Rounded Corners 58">
              <a:extLst>
                <a:ext uri="{FF2B5EF4-FFF2-40B4-BE49-F238E27FC236}">
                  <a16:creationId xmlns:a16="http://schemas.microsoft.com/office/drawing/2014/main" id="{1C91FACB-14E0-4E71-A832-948A4B78C23C}"/>
                </a:ext>
              </a:extLst>
            </p:cNvPr>
            <p:cNvSpPr/>
            <p:nvPr/>
          </p:nvSpPr>
          <p:spPr>
            <a:xfrm>
              <a:off x="8648700" y="4333875"/>
              <a:ext cx="632894" cy="583437"/>
            </a:xfrm>
            <a:prstGeom prst="roundRect">
              <a:avLst>
                <a:gd name="adj" fmla="val 31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60" name="Picture 59">
              <a:extLst>
                <a:ext uri="{FF2B5EF4-FFF2-40B4-BE49-F238E27FC236}">
                  <a16:creationId xmlns:a16="http://schemas.microsoft.com/office/drawing/2014/main" id="{FB1339E1-3C89-4BC5-9534-2549AA9BF374}"/>
                </a:ext>
              </a:extLst>
            </p:cNvPr>
            <p:cNvPicPr>
              <a:picLocks noChangeAspect="1"/>
            </p:cNvPicPr>
            <p:nvPr/>
          </p:nvPicPr>
          <p:blipFill>
            <a:blip r:embed="rId3"/>
            <a:stretch>
              <a:fillRect/>
            </a:stretch>
          </p:blipFill>
          <p:spPr>
            <a:xfrm>
              <a:off x="8425119" y="3608636"/>
              <a:ext cx="1048603" cy="1182727"/>
            </a:xfrm>
            <a:prstGeom prst="rect">
              <a:avLst/>
            </a:prstGeom>
          </p:spPr>
        </p:pic>
        <p:pic>
          <p:nvPicPr>
            <p:cNvPr id="61" name="Graphic 60" descr="Key with solid fill">
              <a:extLst>
                <a:ext uri="{FF2B5EF4-FFF2-40B4-BE49-F238E27FC236}">
                  <a16:creationId xmlns:a16="http://schemas.microsoft.com/office/drawing/2014/main" id="{8E942C82-C93A-4E1A-9EEC-861EB747D3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859073" y="4526591"/>
              <a:ext cx="212148" cy="212148"/>
            </a:xfrm>
            <a:prstGeom prst="rect">
              <a:avLst/>
            </a:prstGeom>
          </p:spPr>
        </p:pic>
      </p:grpSp>
      <p:sp>
        <p:nvSpPr>
          <p:cNvPr id="62" name="Rectangle: Rounded Corners 61">
            <a:extLst>
              <a:ext uri="{FF2B5EF4-FFF2-40B4-BE49-F238E27FC236}">
                <a16:creationId xmlns:a16="http://schemas.microsoft.com/office/drawing/2014/main" id="{7783E00F-1B62-4D0B-A63F-646684CF96E1}"/>
              </a:ext>
            </a:extLst>
          </p:cNvPr>
          <p:cNvSpPr/>
          <p:nvPr/>
        </p:nvSpPr>
        <p:spPr>
          <a:xfrm>
            <a:off x="19652083" y="1543050"/>
            <a:ext cx="1060070" cy="1003271"/>
          </a:xfrm>
          <a:prstGeom prst="roundRect">
            <a:avLst>
              <a:gd name="adj" fmla="val 31259"/>
            </a:avLst>
          </a:prstGeom>
          <a:solidFill>
            <a:srgbClr val="FEB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Rectangle: Rounded Corners 62">
            <a:extLst>
              <a:ext uri="{FF2B5EF4-FFF2-40B4-BE49-F238E27FC236}">
                <a16:creationId xmlns:a16="http://schemas.microsoft.com/office/drawing/2014/main" id="{7FAEC50C-E0C6-4B23-B18B-DF203BAC1168}"/>
              </a:ext>
            </a:extLst>
          </p:cNvPr>
          <p:cNvSpPr/>
          <p:nvPr/>
        </p:nvSpPr>
        <p:spPr>
          <a:xfrm>
            <a:off x="24333003" y="2654372"/>
            <a:ext cx="1060070" cy="1003271"/>
          </a:xfrm>
          <a:prstGeom prst="roundRect">
            <a:avLst>
              <a:gd name="adj" fmla="val 31259"/>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64" name="Group 63">
            <a:extLst>
              <a:ext uri="{FF2B5EF4-FFF2-40B4-BE49-F238E27FC236}">
                <a16:creationId xmlns:a16="http://schemas.microsoft.com/office/drawing/2014/main" id="{324DE724-666E-4AC4-93BC-2941F6FD73DF}"/>
              </a:ext>
            </a:extLst>
          </p:cNvPr>
          <p:cNvGrpSpPr/>
          <p:nvPr/>
        </p:nvGrpSpPr>
        <p:grpSpPr>
          <a:xfrm>
            <a:off x="17332144" y="2641980"/>
            <a:ext cx="4246712" cy="3739770"/>
            <a:chOff x="6628203" y="2641980"/>
            <a:chExt cx="4246712" cy="3739770"/>
          </a:xfrm>
        </p:grpSpPr>
        <p:sp>
          <p:nvSpPr>
            <p:cNvPr id="65" name="Rectangle: Rounded Corners 64">
              <a:extLst>
                <a:ext uri="{FF2B5EF4-FFF2-40B4-BE49-F238E27FC236}">
                  <a16:creationId xmlns:a16="http://schemas.microsoft.com/office/drawing/2014/main" id="{E5F74546-DC55-4671-92A5-CFED2276371E}"/>
                </a:ext>
              </a:extLst>
            </p:cNvPr>
            <p:cNvSpPr/>
            <p:nvPr/>
          </p:nvSpPr>
          <p:spPr>
            <a:xfrm>
              <a:off x="6628203" y="2654372"/>
              <a:ext cx="4246712" cy="3727378"/>
            </a:xfrm>
            <a:prstGeom prst="roundRect">
              <a:avLst>
                <a:gd name="adj" fmla="val 12093"/>
              </a:avLst>
            </a:prstGeom>
            <a:solidFill>
              <a:srgbClr val="FEB0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700" dirty="0"/>
                <a:t>Text placement : this is where you add</a:t>
              </a:r>
            </a:p>
            <a:p>
              <a:pPr marL="285750" indent="-285750" algn="ctr">
                <a:buFont typeface="Wingdings" panose="05000000000000000000" pitchFamily="2" charset="2"/>
                <a:buChar char="§"/>
              </a:pPr>
              <a:r>
                <a:rPr lang="en-MY" sz="1700" dirty="0"/>
                <a:t>Text placement : this is where you add</a:t>
              </a:r>
            </a:p>
            <a:p>
              <a:pPr marL="285750" indent="-285750" algn="ctr">
                <a:buFont typeface="Wingdings" panose="05000000000000000000" pitchFamily="2" charset="2"/>
                <a:buChar char="§"/>
              </a:pPr>
              <a:r>
                <a:rPr lang="en-MY" sz="1700" dirty="0"/>
                <a:t>Text placement : this is where you add</a:t>
              </a:r>
            </a:p>
            <a:p>
              <a:pPr marL="285750" indent="-285750" algn="ctr">
                <a:buFont typeface="Wingdings" panose="05000000000000000000" pitchFamily="2" charset="2"/>
                <a:buChar char="§"/>
              </a:pPr>
              <a:r>
                <a:rPr lang="en-MY" sz="1700" dirty="0"/>
                <a:t>Text placement : this is where you add</a:t>
              </a:r>
            </a:p>
            <a:p>
              <a:pPr marL="285750" indent="-285750" algn="ctr">
                <a:buFont typeface="Wingdings" panose="05000000000000000000" pitchFamily="2" charset="2"/>
                <a:buChar char="§"/>
              </a:pPr>
              <a:r>
                <a:rPr lang="en-MY" sz="1700" dirty="0"/>
                <a:t>Text placement : this is where you add</a:t>
              </a:r>
            </a:p>
            <a:p>
              <a:pPr marL="285750" indent="-285750" algn="ctr">
                <a:buFont typeface="Wingdings" panose="05000000000000000000" pitchFamily="2" charset="2"/>
                <a:buChar char="§"/>
              </a:pPr>
              <a:r>
                <a:rPr lang="en-MY" sz="1700" dirty="0"/>
                <a:t>Text placement : this is where you add</a:t>
              </a:r>
            </a:p>
            <a:p>
              <a:pPr marL="285750" indent="-285750" algn="ctr">
                <a:buFont typeface="Wingdings" panose="05000000000000000000" pitchFamily="2" charset="2"/>
                <a:buChar char="§"/>
              </a:pPr>
              <a:r>
                <a:rPr lang="en-MY" sz="1700" dirty="0"/>
                <a:t>Text placement : this is where you add</a:t>
              </a:r>
            </a:p>
          </p:txBody>
        </p:sp>
        <p:sp>
          <p:nvSpPr>
            <p:cNvPr id="66" name="TextBox 65">
              <a:extLst>
                <a:ext uri="{FF2B5EF4-FFF2-40B4-BE49-F238E27FC236}">
                  <a16:creationId xmlns:a16="http://schemas.microsoft.com/office/drawing/2014/main" id="{DE25E224-98C6-4087-AE07-A77D710690B9}"/>
                </a:ext>
              </a:extLst>
            </p:cNvPr>
            <p:cNvSpPr txBox="1"/>
            <p:nvPr/>
          </p:nvSpPr>
          <p:spPr>
            <a:xfrm>
              <a:off x="6838380" y="2641980"/>
              <a:ext cx="2180405" cy="1015663"/>
            </a:xfrm>
            <a:prstGeom prst="rect">
              <a:avLst/>
            </a:prstGeom>
            <a:noFill/>
          </p:spPr>
          <p:txBody>
            <a:bodyPr wrap="none" rtlCol="0">
              <a:spAutoFit/>
            </a:bodyPr>
            <a:lstStyle/>
            <a:p>
              <a:r>
                <a:rPr lang="en-MY" sz="6000" dirty="0">
                  <a:solidFill>
                    <a:schemeClr val="bg1"/>
                  </a:solidFill>
                  <a:latin typeface="Franklin Gothic Demi" panose="020B0703020102020204" pitchFamily="34" charset="0"/>
                </a:rPr>
                <a:t>TITLE</a:t>
              </a:r>
              <a:r>
                <a:rPr lang="en-MY" sz="6000" dirty="0">
                  <a:latin typeface="Franklin Gothic Demi" panose="020B0703020102020204" pitchFamily="34" charset="0"/>
                </a:rPr>
                <a:t> </a:t>
              </a:r>
            </a:p>
          </p:txBody>
        </p:sp>
      </p:grpSp>
      <p:grpSp>
        <p:nvGrpSpPr>
          <p:cNvPr id="67" name="Group 66">
            <a:extLst>
              <a:ext uri="{FF2B5EF4-FFF2-40B4-BE49-F238E27FC236}">
                <a16:creationId xmlns:a16="http://schemas.microsoft.com/office/drawing/2014/main" id="{77361360-EBFE-48B1-8A4C-B4AF9594811C}"/>
              </a:ext>
            </a:extLst>
          </p:cNvPr>
          <p:cNvGrpSpPr/>
          <p:nvPr/>
        </p:nvGrpSpPr>
        <p:grpSpPr>
          <a:xfrm>
            <a:off x="12722975" y="1487207"/>
            <a:ext cx="4246712" cy="1059113"/>
            <a:chOff x="6628203" y="1487207"/>
            <a:chExt cx="4246712" cy="1059113"/>
          </a:xfrm>
        </p:grpSpPr>
        <p:sp>
          <p:nvSpPr>
            <p:cNvPr id="68" name="Rectangle: Rounded Corners 67">
              <a:extLst>
                <a:ext uri="{FF2B5EF4-FFF2-40B4-BE49-F238E27FC236}">
                  <a16:creationId xmlns:a16="http://schemas.microsoft.com/office/drawing/2014/main" id="{5CB9BDC6-D8A0-42C2-9EE6-07671EDAAE9F}"/>
                </a:ext>
              </a:extLst>
            </p:cNvPr>
            <p:cNvSpPr/>
            <p:nvPr/>
          </p:nvSpPr>
          <p:spPr>
            <a:xfrm>
              <a:off x="6628203" y="1543049"/>
              <a:ext cx="4246712" cy="1003271"/>
            </a:xfrm>
            <a:prstGeom prst="roundRect">
              <a:avLst>
                <a:gd name="adj" fmla="val 31259"/>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TextBox 68">
              <a:extLst>
                <a:ext uri="{FF2B5EF4-FFF2-40B4-BE49-F238E27FC236}">
                  <a16:creationId xmlns:a16="http://schemas.microsoft.com/office/drawing/2014/main" id="{33C32003-8000-48AB-A193-769D90C5752E}"/>
                </a:ext>
              </a:extLst>
            </p:cNvPr>
            <p:cNvSpPr txBox="1"/>
            <p:nvPr/>
          </p:nvSpPr>
          <p:spPr>
            <a:xfrm>
              <a:off x="6813416" y="1487207"/>
              <a:ext cx="3913251" cy="1015663"/>
            </a:xfrm>
            <a:prstGeom prst="rect">
              <a:avLst/>
            </a:prstGeom>
            <a:noFill/>
          </p:spPr>
          <p:txBody>
            <a:bodyPr wrap="none" rtlCol="0">
              <a:spAutoFit/>
            </a:bodyPr>
            <a:lstStyle/>
            <a:p>
              <a:r>
                <a:rPr lang="en-MY" sz="6000" dirty="0">
                  <a:solidFill>
                    <a:schemeClr val="bg1"/>
                  </a:solidFill>
                  <a:latin typeface="Franklin Gothic Demi" panose="020B0703020102020204" pitchFamily="34" charset="0"/>
                </a:rPr>
                <a:t>SUBpoints</a:t>
              </a:r>
              <a:r>
                <a:rPr lang="en-MY" sz="6000" dirty="0">
                  <a:latin typeface="Franklin Gothic Demi" panose="020B0703020102020204" pitchFamily="34" charset="0"/>
                </a:rPr>
                <a:t> </a:t>
              </a:r>
            </a:p>
          </p:txBody>
        </p:sp>
      </p:grpSp>
      <p:grpSp>
        <p:nvGrpSpPr>
          <p:cNvPr id="16" name="Group 15">
            <a:extLst>
              <a:ext uri="{FF2B5EF4-FFF2-40B4-BE49-F238E27FC236}">
                <a16:creationId xmlns:a16="http://schemas.microsoft.com/office/drawing/2014/main" id="{57AD5503-0AC4-4934-BC0D-0171D3E0D5C7}"/>
              </a:ext>
            </a:extLst>
          </p:cNvPr>
          <p:cNvGrpSpPr/>
          <p:nvPr/>
        </p:nvGrpSpPr>
        <p:grpSpPr>
          <a:xfrm>
            <a:off x="2916601" y="2435651"/>
            <a:ext cx="3214213" cy="480933"/>
            <a:chOff x="1180745" y="1814423"/>
            <a:chExt cx="5306319" cy="1397480"/>
          </a:xfrm>
        </p:grpSpPr>
        <p:sp>
          <p:nvSpPr>
            <p:cNvPr id="9" name="Rectangle: Rounded Corners 8">
              <a:extLst>
                <a:ext uri="{FF2B5EF4-FFF2-40B4-BE49-F238E27FC236}">
                  <a16:creationId xmlns:a16="http://schemas.microsoft.com/office/drawing/2014/main" id="{D908EEE8-962A-4740-9988-C37AE145E04D}"/>
                </a:ext>
              </a:extLst>
            </p:cNvPr>
            <p:cNvSpPr/>
            <p:nvPr/>
          </p:nvSpPr>
          <p:spPr>
            <a:xfrm>
              <a:off x="1180745" y="1814423"/>
              <a:ext cx="5306319" cy="1397480"/>
            </a:xfrm>
            <a:prstGeom prst="roundRect">
              <a:avLst>
                <a:gd name="adj" fmla="val 37654"/>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5" name="TextBox 14">
              <a:extLst>
                <a:ext uri="{FF2B5EF4-FFF2-40B4-BE49-F238E27FC236}">
                  <a16:creationId xmlns:a16="http://schemas.microsoft.com/office/drawing/2014/main" id="{35BA5C9B-1EDD-4AD0-A867-97ECAB32B8EB}"/>
                </a:ext>
              </a:extLst>
            </p:cNvPr>
            <p:cNvSpPr txBox="1"/>
            <p:nvPr/>
          </p:nvSpPr>
          <p:spPr>
            <a:xfrm>
              <a:off x="1481054" y="1976565"/>
              <a:ext cx="4158413" cy="1073193"/>
            </a:xfrm>
            <a:prstGeom prst="rect">
              <a:avLst/>
            </a:prstGeom>
            <a:noFill/>
          </p:spPr>
          <p:txBody>
            <a:bodyPr wrap="square" rtlCol="0">
              <a:spAutoFit/>
            </a:bodyPr>
            <a:lstStyle/>
            <a:p>
              <a:pPr algn="ctr"/>
              <a:r>
                <a:rPr lang="en-MY" dirty="0">
                  <a:solidFill>
                    <a:schemeClr val="bg1"/>
                  </a:solidFill>
                </a:rPr>
                <a:t>Binary Tree and its types</a:t>
              </a:r>
            </a:p>
          </p:txBody>
        </p:sp>
      </p:grpSp>
      <p:grpSp>
        <p:nvGrpSpPr>
          <p:cNvPr id="18" name="Group 17">
            <a:extLst>
              <a:ext uri="{FF2B5EF4-FFF2-40B4-BE49-F238E27FC236}">
                <a16:creationId xmlns:a16="http://schemas.microsoft.com/office/drawing/2014/main" id="{D26B9F53-1A37-42B6-B0FC-0CAFB561B84A}"/>
              </a:ext>
            </a:extLst>
          </p:cNvPr>
          <p:cNvGrpSpPr/>
          <p:nvPr/>
        </p:nvGrpSpPr>
        <p:grpSpPr>
          <a:xfrm>
            <a:off x="2854548" y="3020806"/>
            <a:ext cx="3326854" cy="480933"/>
            <a:chOff x="1078302" y="1814423"/>
            <a:chExt cx="5492276" cy="1397480"/>
          </a:xfrm>
        </p:grpSpPr>
        <p:sp>
          <p:nvSpPr>
            <p:cNvPr id="19" name="Rectangle: Rounded Corners 18">
              <a:extLst>
                <a:ext uri="{FF2B5EF4-FFF2-40B4-BE49-F238E27FC236}">
                  <a16:creationId xmlns:a16="http://schemas.microsoft.com/office/drawing/2014/main" id="{6E3C0EAB-6EE8-489D-90CD-B5DB15518200}"/>
                </a:ext>
              </a:extLst>
            </p:cNvPr>
            <p:cNvSpPr/>
            <p:nvPr/>
          </p:nvSpPr>
          <p:spPr>
            <a:xfrm>
              <a:off x="1078302" y="1814423"/>
              <a:ext cx="5408762" cy="1397480"/>
            </a:xfrm>
            <a:prstGeom prst="roundRect">
              <a:avLst>
                <a:gd name="adj" fmla="val 37654"/>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TextBox 20">
              <a:extLst>
                <a:ext uri="{FF2B5EF4-FFF2-40B4-BE49-F238E27FC236}">
                  <a16:creationId xmlns:a16="http://schemas.microsoft.com/office/drawing/2014/main" id="{DB02023A-E46E-4EC1-95AA-110CCB863FBB}"/>
                </a:ext>
              </a:extLst>
            </p:cNvPr>
            <p:cNvSpPr txBox="1"/>
            <p:nvPr/>
          </p:nvSpPr>
          <p:spPr>
            <a:xfrm>
              <a:off x="1237362" y="1980357"/>
              <a:ext cx="5333216" cy="1073193"/>
            </a:xfrm>
            <a:prstGeom prst="rect">
              <a:avLst/>
            </a:prstGeom>
            <a:noFill/>
          </p:spPr>
          <p:txBody>
            <a:bodyPr wrap="square" rtlCol="0">
              <a:spAutoFit/>
            </a:bodyPr>
            <a:lstStyle/>
            <a:p>
              <a:r>
                <a:rPr lang="en-MY" dirty="0">
                  <a:solidFill>
                    <a:schemeClr val="bg1"/>
                  </a:solidFill>
                </a:rPr>
                <a:t>Binary Tree traversal techniques</a:t>
              </a:r>
            </a:p>
          </p:txBody>
        </p:sp>
      </p:grpSp>
      <p:grpSp>
        <p:nvGrpSpPr>
          <p:cNvPr id="2" name="Group 1">
            <a:extLst>
              <a:ext uri="{FF2B5EF4-FFF2-40B4-BE49-F238E27FC236}">
                <a16:creationId xmlns:a16="http://schemas.microsoft.com/office/drawing/2014/main" id="{E76A8141-2E83-51DF-8EAD-3EDC91E58D88}"/>
              </a:ext>
            </a:extLst>
          </p:cNvPr>
          <p:cNvGrpSpPr/>
          <p:nvPr/>
        </p:nvGrpSpPr>
        <p:grpSpPr>
          <a:xfrm>
            <a:off x="2914371" y="3621957"/>
            <a:ext cx="3355470" cy="480932"/>
            <a:chOff x="1177065" y="1814423"/>
            <a:chExt cx="5539519" cy="1397480"/>
          </a:xfrm>
        </p:grpSpPr>
        <p:sp>
          <p:nvSpPr>
            <p:cNvPr id="3" name="Rectangle: Rounded Corners 22">
              <a:extLst>
                <a:ext uri="{FF2B5EF4-FFF2-40B4-BE49-F238E27FC236}">
                  <a16:creationId xmlns:a16="http://schemas.microsoft.com/office/drawing/2014/main" id="{5BC9EC1F-6E89-6EE6-90E3-BDBFC9B437B2}"/>
                </a:ext>
              </a:extLst>
            </p:cNvPr>
            <p:cNvSpPr/>
            <p:nvPr/>
          </p:nvSpPr>
          <p:spPr>
            <a:xfrm>
              <a:off x="1177065" y="1814423"/>
              <a:ext cx="5309999" cy="1397480"/>
            </a:xfrm>
            <a:prstGeom prst="roundRect">
              <a:avLst>
                <a:gd name="adj" fmla="val 37654"/>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 name="TextBox 3">
              <a:extLst>
                <a:ext uri="{FF2B5EF4-FFF2-40B4-BE49-F238E27FC236}">
                  <a16:creationId xmlns:a16="http://schemas.microsoft.com/office/drawing/2014/main" id="{2FC54A03-A49F-62DD-E937-EF10EC0D6293}"/>
                </a:ext>
              </a:extLst>
            </p:cNvPr>
            <p:cNvSpPr txBox="1"/>
            <p:nvPr/>
          </p:nvSpPr>
          <p:spPr>
            <a:xfrm>
              <a:off x="1406587" y="1978520"/>
              <a:ext cx="5309997" cy="1073196"/>
            </a:xfrm>
            <a:prstGeom prst="rect">
              <a:avLst/>
            </a:prstGeom>
            <a:noFill/>
          </p:spPr>
          <p:txBody>
            <a:bodyPr wrap="square" rtlCol="0">
              <a:spAutoFit/>
            </a:bodyPr>
            <a:lstStyle/>
            <a:p>
              <a:r>
                <a:rPr lang="en-MY" dirty="0">
                  <a:solidFill>
                    <a:schemeClr val="bg1"/>
                  </a:solidFill>
                </a:rPr>
                <a:t>Binary Search Tree</a:t>
              </a:r>
            </a:p>
          </p:txBody>
        </p:sp>
      </p:grpSp>
      <p:grpSp>
        <p:nvGrpSpPr>
          <p:cNvPr id="17" name="Group 16">
            <a:extLst>
              <a:ext uri="{FF2B5EF4-FFF2-40B4-BE49-F238E27FC236}">
                <a16:creationId xmlns:a16="http://schemas.microsoft.com/office/drawing/2014/main" id="{9433C806-DBC5-C919-ABF2-CF265E60B216}"/>
              </a:ext>
            </a:extLst>
          </p:cNvPr>
          <p:cNvGrpSpPr/>
          <p:nvPr/>
        </p:nvGrpSpPr>
        <p:grpSpPr>
          <a:xfrm>
            <a:off x="2909349" y="4789121"/>
            <a:ext cx="3403222" cy="480932"/>
            <a:chOff x="1078302" y="1965297"/>
            <a:chExt cx="5618352" cy="1397480"/>
          </a:xfrm>
        </p:grpSpPr>
        <p:sp>
          <p:nvSpPr>
            <p:cNvPr id="28" name="Rectangle: Rounded Corners 22">
              <a:extLst>
                <a:ext uri="{FF2B5EF4-FFF2-40B4-BE49-F238E27FC236}">
                  <a16:creationId xmlns:a16="http://schemas.microsoft.com/office/drawing/2014/main" id="{B5E1DEB1-4CB8-78F6-9649-3980898B7749}"/>
                </a:ext>
              </a:extLst>
            </p:cNvPr>
            <p:cNvSpPr/>
            <p:nvPr/>
          </p:nvSpPr>
          <p:spPr>
            <a:xfrm>
              <a:off x="1078302" y="1965297"/>
              <a:ext cx="5408763" cy="1397480"/>
            </a:xfrm>
            <a:prstGeom prst="roundRect">
              <a:avLst>
                <a:gd name="adj" fmla="val 37654"/>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9" name="TextBox 28">
              <a:extLst>
                <a:ext uri="{FF2B5EF4-FFF2-40B4-BE49-F238E27FC236}">
                  <a16:creationId xmlns:a16="http://schemas.microsoft.com/office/drawing/2014/main" id="{53F447EB-DA5B-3D1C-0E52-D5A8932F771E}"/>
                </a:ext>
              </a:extLst>
            </p:cNvPr>
            <p:cNvSpPr txBox="1"/>
            <p:nvPr/>
          </p:nvSpPr>
          <p:spPr>
            <a:xfrm>
              <a:off x="1386657" y="2083518"/>
              <a:ext cx="5309997" cy="1073196"/>
            </a:xfrm>
            <a:prstGeom prst="rect">
              <a:avLst/>
            </a:prstGeom>
            <a:noFill/>
          </p:spPr>
          <p:txBody>
            <a:bodyPr wrap="square" rtlCol="0">
              <a:spAutoFit/>
            </a:bodyPr>
            <a:lstStyle/>
            <a:p>
              <a:r>
                <a:rPr lang="en-MY" dirty="0">
                  <a:solidFill>
                    <a:schemeClr val="bg1"/>
                  </a:solidFill>
                </a:rPr>
                <a:t>AVL Tree</a:t>
              </a:r>
            </a:p>
          </p:txBody>
        </p:sp>
      </p:grpSp>
      <p:grpSp>
        <p:nvGrpSpPr>
          <p:cNvPr id="36" name="Group 35">
            <a:extLst>
              <a:ext uri="{FF2B5EF4-FFF2-40B4-BE49-F238E27FC236}">
                <a16:creationId xmlns:a16="http://schemas.microsoft.com/office/drawing/2014/main" id="{FE3E56DF-8B50-59B0-192D-DF8A776A8F93}"/>
              </a:ext>
            </a:extLst>
          </p:cNvPr>
          <p:cNvGrpSpPr/>
          <p:nvPr/>
        </p:nvGrpSpPr>
        <p:grpSpPr>
          <a:xfrm>
            <a:off x="2909349" y="5419459"/>
            <a:ext cx="3415294" cy="480932"/>
            <a:chOff x="1078302" y="1814423"/>
            <a:chExt cx="5638282" cy="1397480"/>
          </a:xfrm>
        </p:grpSpPr>
        <p:sp>
          <p:nvSpPr>
            <p:cNvPr id="37" name="Rectangle: Rounded Corners 22">
              <a:extLst>
                <a:ext uri="{FF2B5EF4-FFF2-40B4-BE49-F238E27FC236}">
                  <a16:creationId xmlns:a16="http://schemas.microsoft.com/office/drawing/2014/main" id="{69A1998F-62F0-5C34-0E18-679B536BD960}"/>
                </a:ext>
              </a:extLst>
            </p:cNvPr>
            <p:cNvSpPr/>
            <p:nvPr/>
          </p:nvSpPr>
          <p:spPr>
            <a:xfrm>
              <a:off x="1078302" y="1814423"/>
              <a:ext cx="5408762" cy="1397480"/>
            </a:xfrm>
            <a:prstGeom prst="roundRect">
              <a:avLst>
                <a:gd name="adj" fmla="val 37654"/>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8" name="TextBox 37">
              <a:extLst>
                <a:ext uri="{FF2B5EF4-FFF2-40B4-BE49-F238E27FC236}">
                  <a16:creationId xmlns:a16="http://schemas.microsoft.com/office/drawing/2014/main" id="{D34E6556-035F-21D9-E618-29894FD0FCFE}"/>
                </a:ext>
              </a:extLst>
            </p:cNvPr>
            <p:cNvSpPr txBox="1"/>
            <p:nvPr/>
          </p:nvSpPr>
          <p:spPr>
            <a:xfrm>
              <a:off x="1406587" y="1978520"/>
              <a:ext cx="5309997" cy="1073196"/>
            </a:xfrm>
            <a:prstGeom prst="rect">
              <a:avLst/>
            </a:prstGeom>
            <a:noFill/>
          </p:spPr>
          <p:txBody>
            <a:bodyPr wrap="square" rtlCol="0">
              <a:spAutoFit/>
            </a:bodyPr>
            <a:lstStyle/>
            <a:p>
              <a:r>
                <a:rPr lang="en-MY" dirty="0">
                  <a:solidFill>
                    <a:schemeClr val="bg1"/>
                  </a:solidFill>
                </a:rPr>
                <a:t>Balanced Tree</a:t>
              </a:r>
            </a:p>
          </p:txBody>
        </p:sp>
      </p:grpSp>
      <p:sp>
        <p:nvSpPr>
          <p:cNvPr id="40" name="Rectangle: Rounded Corners 8">
            <a:extLst>
              <a:ext uri="{FF2B5EF4-FFF2-40B4-BE49-F238E27FC236}">
                <a16:creationId xmlns:a16="http://schemas.microsoft.com/office/drawing/2014/main" id="{997437A3-4AB9-C3DB-6350-2C5F9386C10D}"/>
              </a:ext>
            </a:extLst>
          </p:cNvPr>
          <p:cNvSpPr/>
          <p:nvPr/>
        </p:nvSpPr>
        <p:spPr>
          <a:xfrm>
            <a:off x="2916601" y="1885136"/>
            <a:ext cx="3276267" cy="480933"/>
          </a:xfrm>
          <a:prstGeom prst="roundRect">
            <a:avLst>
              <a:gd name="adj" fmla="val 37654"/>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Tree and its Terminology</a:t>
            </a:r>
          </a:p>
        </p:txBody>
      </p:sp>
      <p:grpSp>
        <p:nvGrpSpPr>
          <p:cNvPr id="41" name="Group 40">
            <a:extLst>
              <a:ext uri="{FF2B5EF4-FFF2-40B4-BE49-F238E27FC236}">
                <a16:creationId xmlns:a16="http://schemas.microsoft.com/office/drawing/2014/main" id="{55D341B7-F004-2F23-A8CF-C1BA1C6EBCBB}"/>
              </a:ext>
            </a:extLst>
          </p:cNvPr>
          <p:cNvGrpSpPr/>
          <p:nvPr/>
        </p:nvGrpSpPr>
        <p:grpSpPr>
          <a:xfrm>
            <a:off x="2914371" y="4213810"/>
            <a:ext cx="3355470" cy="480932"/>
            <a:chOff x="1177065" y="1814423"/>
            <a:chExt cx="5539519" cy="1397480"/>
          </a:xfrm>
        </p:grpSpPr>
        <p:sp>
          <p:nvSpPr>
            <p:cNvPr id="42" name="Rectangle: Rounded Corners 22">
              <a:extLst>
                <a:ext uri="{FF2B5EF4-FFF2-40B4-BE49-F238E27FC236}">
                  <a16:creationId xmlns:a16="http://schemas.microsoft.com/office/drawing/2014/main" id="{BE31B18D-C693-0FF0-BD6E-FDD92356C64A}"/>
                </a:ext>
              </a:extLst>
            </p:cNvPr>
            <p:cNvSpPr/>
            <p:nvPr/>
          </p:nvSpPr>
          <p:spPr>
            <a:xfrm>
              <a:off x="1177065" y="1814423"/>
              <a:ext cx="5309999" cy="1397480"/>
            </a:xfrm>
            <a:prstGeom prst="roundRect">
              <a:avLst>
                <a:gd name="adj" fmla="val 37654"/>
              </a:avLst>
            </a:prstGeom>
            <a:solidFill>
              <a:srgbClr val="0CB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TextBox 42">
              <a:extLst>
                <a:ext uri="{FF2B5EF4-FFF2-40B4-BE49-F238E27FC236}">
                  <a16:creationId xmlns:a16="http://schemas.microsoft.com/office/drawing/2014/main" id="{186367FD-B247-3589-5105-C439CCA6B053}"/>
                </a:ext>
              </a:extLst>
            </p:cNvPr>
            <p:cNvSpPr txBox="1"/>
            <p:nvPr/>
          </p:nvSpPr>
          <p:spPr>
            <a:xfrm>
              <a:off x="1406587" y="1978520"/>
              <a:ext cx="5309997" cy="1073196"/>
            </a:xfrm>
            <a:prstGeom prst="rect">
              <a:avLst/>
            </a:prstGeom>
            <a:noFill/>
          </p:spPr>
          <p:txBody>
            <a:bodyPr wrap="square" rtlCol="0">
              <a:spAutoFit/>
            </a:bodyPr>
            <a:lstStyle/>
            <a:p>
              <a:r>
                <a:rPr lang="en-MY" dirty="0">
                  <a:solidFill>
                    <a:schemeClr val="bg1"/>
                  </a:solidFill>
                </a:rPr>
                <a:t>Huffman Algorithm</a:t>
              </a:r>
            </a:p>
          </p:txBody>
        </p:sp>
      </p:grpSp>
    </p:spTree>
    <p:extLst>
      <p:ext uri="{BB962C8B-B14F-4D97-AF65-F5344CB8AC3E}">
        <p14:creationId xmlns:p14="http://schemas.microsoft.com/office/powerpoint/2010/main" val="3768069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100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1000"/>
                                  </p:stCondLst>
                                  <p:childTnLst>
                                    <p:set>
                                      <p:cBhvr>
                                        <p:cTn id="13" dur="1" fill="hold">
                                          <p:stCondLst>
                                            <p:cond delay="0"/>
                                          </p:stCondLst>
                                        </p:cTn>
                                        <p:tgtEl>
                                          <p:spTgt spid="40"/>
                                        </p:tgtEl>
                                        <p:attrNameLst>
                                          <p:attrName>style.visibility</p:attrName>
                                        </p:attrNameLst>
                                      </p:cBhvr>
                                      <p:to>
                                        <p:strVal val="visible"/>
                                      </p:to>
                                    </p:set>
                                  </p:childTnLst>
                                </p:cTn>
                              </p:par>
                              <p:par>
                                <p:cTn id="14" presetID="1" presetClass="entr" presetSubtype="0" fill="hold" nodeType="with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100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nodeType="withEffect">
                                  <p:stCondLst>
                                    <p:cond delay="1000"/>
                                  </p:stCondLst>
                                  <p:childTnLst>
                                    <p:set>
                                      <p:cBhvr>
                                        <p:cTn id="19" dur="1" fill="hold">
                                          <p:stCondLst>
                                            <p:cond delay="0"/>
                                          </p:stCondLst>
                                        </p:cTn>
                                        <p:tgtEl>
                                          <p:spTgt spid="18"/>
                                        </p:tgtEl>
                                        <p:attrNameLst>
                                          <p:attrName>style.visibility</p:attrName>
                                        </p:attrNameLst>
                                      </p:cBhvr>
                                      <p:to>
                                        <p:strVal val="visible"/>
                                      </p:to>
                                    </p:set>
                                  </p:childTnLst>
                                </p:cTn>
                              </p:par>
                              <p:par>
                                <p:cTn id="20" presetID="1" presetClass="entr" presetSubtype="0" fill="hold" nodeType="withEffect">
                                  <p:stCondLst>
                                    <p:cond delay="100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nodeType="withEffect">
                                  <p:stCondLst>
                                    <p:cond delay="100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nodeType="withEffect">
                                  <p:stCondLst>
                                    <p:cond delay="100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82D41BD-6D99-3365-FDAC-05B841384435}"/>
              </a:ext>
            </a:extLst>
          </p:cNvPr>
          <p:cNvSpPr/>
          <p:nvPr/>
        </p:nvSpPr>
        <p:spPr>
          <a:xfrm>
            <a:off x="1292470" y="448407"/>
            <a:ext cx="8510953" cy="6555641"/>
          </a:xfrm>
          <a:prstGeom prst="rect">
            <a:avLst/>
          </a:prstGeom>
        </p:spPr>
        <p:txBody>
          <a:bodyPr wrap="square">
            <a:spAutoFit/>
          </a:bodyPr>
          <a:lstStyle/>
          <a:p>
            <a:pPr algn="ctr"/>
            <a:r>
              <a:rPr lang="en-US" sz="2400" b="1" dirty="0">
                <a:latin typeface="+mj-lt"/>
              </a:rPr>
              <a:t>Algorithm (for function </a:t>
            </a:r>
            <a:r>
              <a:rPr lang="en-US" sz="2400" b="1" dirty="0" err="1">
                <a:latin typeface="+mj-lt"/>
              </a:rPr>
              <a:t>deletenode</a:t>
            </a:r>
            <a:r>
              <a:rPr lang="en-US" sz="2400" b="1" dirty="0">
                <a:latin typeface="+mj-lt"/>
              </a:rPr>
              <a:t> (</a:t>
            </a:r>
            <a:r>
              <a:rPr lang="en-US" sz="2400" b="1" dirty="0" err="1">
                <a:latin typeface="+mj-lt"/>
              </a:rPr>
              <a:t>root,info</a:t>
            </a:r>
            <a:r>
              <a:rPr lang="en-US" sz="2400" b="1" dirty="0">
                <a:latin typeface="+mj-lt"/>
              </a:rPr>
              <a:t>))</a:t>
            </a:r>
          </a:p>
          <a:p>
            <a:endParaRPr lang="en-US" dirty="0">
              <a:latin typeface="+mj-lt"/>
            </a:endParaRPr>
          </a:p>
          <a:p>
            <a:r>
              <a:rPr lang="en-US" dirty="0">
                <a:latin typeface="+mj-lt"/>
              </a:rPr>
              <a:t>1) If ( root==NULL )</a:t>
            </a:r>
          </a:p>
          <a:p>
            <a:r>
              <a:rPr lang="en-US" dirty="0">
                <a:latin typeface="+mj-lt"/>
              </a:rPr>
              <a:t>     item not found in tree and return NULL</a:t>
            </a:r>
          </a:p>
          <a:p>
            <a:r>
              <a:rPr lang="en-US" dirty="0">
                <a:latin typeface="+mj-lt"/>
              </a:rPr>
              <a:t>2) If ( data&lt;root --&gt; info )</a:t>
            </a:r>
          </a:p>
          <a:p>
            <a:r>
              <a:rPr lang="en-US" dirty="0">
                <a:latin typeface="+mj-lt"/>
              </a:rPr>
              <a:t>     set root --&gt; left = </a:t>
            </a:r>
            <a:r>
              <a:rPr lang="en-US" dirty="0" err="1">
                <a:latin typeface="+mj-lt"/>
              </a:rPr>
              <a:t>deletenode</a:t>
            </a:r>
            <a:r>
              <a:rPr lang="en-US" dirty="0">
                <a:latin typeface="+mj-lt"/>
              </a:rPr>
              <a:t> (root --&gt; </a:t>
            </a:r>
            <a:r>
              <a:rPr lang="en-US" dirty="0" err="1">
                <a:latin typeface="+mj-lt"/>
              </a:rPr>
              <a:t>left,info</a:t>
            </a:r>
            <a:r>
              <a:rPr lang="en-US" dirty="0">
                <a:latin typeface="+mj-lt"/>
              </a:rPr>
              <a:t>);</a:t>
            </a:r>
          </a:p>
          <a:p>
            <a:r>
              <a:rPr lang="en-US" dirty="0">
                <a:latin typeface="+mj-lt"/>
              </a:rPr>
              <a:t>3) </a:t>
            </a:r>
            <a:r>
              <a:rPr lang="en-US" dirty="0" err="1">
                <a:latin typeface="+mj-lt"/>
              </a:rPr>
              <a:t>elseif</a:t>
            </a:r>
            <a:r>
              <a:rPr lang="en-US" dirty="0">
                <a:latin typeface="+mj-lt"/>
              </a:rPr>
              <a:t> (data&gt;root --&gt; info)</a:t>
            </a:r>
          </a:p>
          <a:p>
            <a:r>
              <a:rPr lang="en-US" dirty="0">
                <a:latin typeface="+mj-lt"/>
              </a:rPr>
              <a:t>     set root --&gt; right = </a:t>
            </a:r>
            <a:r>
              <a:rPr lang="en-US" dirty="0" err="1">
                <a:latin typeface="+mj-lt"/>
              </a:rPr>
              <a:t>deletenode</a:t>
            </a:r>
            <a:r>
              <a:rPr lang="en-US" dirty="0">
                <a:latin typeface="+mj-lt"/>
              </a:rPr>
              <a:t> (root --&gt; </a:t>
            </a:r>
            <a:r>
              <a:rPr lang="en-US" dirty="0" err="1">
                <a:latin typeface="+mj-lt"/>
              </a:rPr>
              <a:t>right,info</a:t>
            </a:r>
            <a:r>
              <a:rPr lang="en-US" dirty="0">
                <a:latin typeface="+mj-lt"/>
              </a:rPr>
              <a:t>);</a:t>
            </a:r>
          </a:p>
          <a:p>
            <a:r>
              <a:rPr lang="en-US" dirty="0">
                <a:latin typeface="+mj-lt"/>
              </a:rPr>
              <a:t>4) else</a:t>
            </a:r>
          </a:p>
          <a:p>
            <a:r>
              <a:rPr lang="en-US" dirty="0">
                <a:latin typeface="+mj-lt"/>
              </a:rPr>
              <a:t>   //for no child</a:t>
            </a:r>
          </a:p>
          <a:p>
            <a:r>
              <a:rPr lang="en-US" dirty="0">
                <a:latin typeface="+mj-lt"/>
              </a:rPr>
              <a:t>   1. if (root --&gt; left == NULL &amp;&amp; root --&gt; right == NULL)</a:t>
            </a:r>
          </a:p>
          <a:p>
            <a:r>
              <a:rPr lang="en-US" dirty="0">
                <a:latin typeface="+mj-lt"/>
              </a:rPr>
              <a:t>      </a:t>
            </a:r>
            <a:r>
              <a:rPr lang="en-US" dirty="0" err="1">
                <a:latin typeface="+mj-lt"/>
              </a:rPr>
              <a:t>i</a:t>
            </a:r>
            <a:r>
              <a:rPr lang="en-US" dirty="0">
                <a:latin typeface="+mj-lt"/>
              </a:rPr>
              <a:t>. set free (root)</a:t>
            </a:r>
          </a:p>
          <a:p>
            <a:r>
              <a:rPr lang="en-US" dirty="0">
                <a:latin typeface="+mj-lt"/>
              </a:rPr>
              <a:t>     ii. Return NULL</a:t>
            </a:r>
          </a:p>
          <a:p>
            <a:r>
              <a:rPr lang="en-US" dirty="0">
                <a:latin typeface="+mj-lt"/>
              </a:rPr>
              <a:t>   //node with one child.</a:t>
            </a:r>
          </a:p>
          <a:p>
            <a:r>
              <a:rPr lang="en-US" dirty="0">
                <a:latin typeface="+mj-lt"/>
              </a:rPr>
              <a:t>   2. </a:t>
            </a:r>
            <a:r>
              <a:rPr lang="en-US" dirty="0" err="1">
                <a:latin typeface="+mj-lt"/>
              </a:rPr>
              <a:t>Elseif</a:t>
            </a:r>
            <a:r>
              <a:rPr lang="en-US" dirty="0">
                <a:latin typeface="+mj-lt"/>
              </a:rPr>
              <a:t> (root --&gt; left == NULL) then</a:t>
            </a:r>
          </a:p>
          <a:p>
            <a:r>
              <a:rPr lang="en-US" dirty="0">
                <a:latin typeface="+mj-lt"/>
              </a:rPr>
              <a:t>      </a:t>
            </a:r>
            <a:r>
              <a:rPr lang="en-US" dirty="0" err="1">
                <a:latin typeface="+mj-lt"/>
              </a:rPr>
              <a:t>i</a:t>
            </a:r>
            <a:r>
              <a:rPr lang="en-US" dirty="0">
                <a:latin typeface="+mj-lt"/>
              </a:rPr>
              <a:t>. </a:t>
            </a:r>
            <a:r>
              <a:rPr lang="en-US" dirty="0" err="1">
                <a:latin typeface="+mj-lt"/>
              </a:rPr>
              <a:t>ptr</a:t>
            </a:r>
            <a:r>
              <a:rPr lang="en-US" dirty="0">
                <a:latin typeface="+mj-lt"/>
              </a:rPr>
              <a:t> = root --&gt; right</a:t>
            </a:r>
          </a:p>
          <a:p>
            <a:r>
              <a:rPr lang="en-US" dirty="0">
                <a:latin typeface="+mj-lt"/>
              </a:rPr>
              <a:t>     ii. free (root)</a:t>
            </a:r>
          </a:p>
          <a:p>
            <a:r>
              <a:rPr lang="en-US" dirty="0">
                <a:latin typeface="+mj-lt"/>
              </a:rPr>
              <a:t>    iii. return </a:t>
            </a:r>
            <a:r>
              <a:rPr lang="en-US" dirty="0" err="1">
                <a:latin typeface="+mj-lt"/>
              </a:rPr>
              <a:t>ptr</a:t>
            </a:r>
            <a:r>
              <a:rPr lang="en-US" dirty="0">
                <a:latin typeface="+mj-lt"/>
              </a:rPr>
              <a:t>;</a:t>
            </a:r>
          </a:p>
          <a:p>
            <a:r>
              <a:rPr lang="en-US" dirty="0">
                <a:latin typeface="+mj-lt"/>
              </a:rPr>
              <a:t>   3. </a:t>
            </a:r>
            <a:r>
              <a:rPr lang="en-US" dirty="0" err="1">
                <a:latin typeface="+mj-lt"/>
              </a:rPr>
              <a:t>elseif</a:t>
            </a:r>
            <a:r>
              <a:rPr lang="en-US" dirty="0">
                <a:latin typeface="+mj-lt"/>
              </a:rPr>
              <a:t> (root --&gt; right = NULL) then</a:t>
            </a:r>
          </a:p>
          <a:p>
            <a:r>
              <a:rPr lang="en-US" dirty="0">
                <a:latin typeface="+mj-lt"/>
              </a:rPr>
              <a:t>      </a:t>
            </a:r>
            <a:r>
              <a:rPr lang="en-US" dirty="0" err="1">
                <a:latin typeface="+mj-lt"/>
              </a:rPr>
              <a:t>i</a:t>
            </a:r>
            <a:r>
              <a:rPr lang="en-US" dirty="0">
                <a:latin typeface="+mj-lt"/>
              </a:rPr>
              <a:t>. </a:t>
            </a:r>
            <a:r>
              <a:rPr lang="en-US" dirty="0" err="1">
                <a:latin typeface="+mj-lt"/>
              </a:rPr>
              <a:t>ptr</a:t>
            </a:r>
            <a:r>
              <a:rPr lang="en-US" dirty="0">
                <a:latin typeface="+mj-lt"/>
              </a:rPr>
              <a:t> = root --&gt; left</a:t>
            </a:r>
          </a:p>
          <a:p>
            <a:r>
              <a:rPr lang="en-US" dirty="0">
                <a:latin typeface="+mj-lt"/>
              </a:rPr>
              <a:t>     ii. free (root)</a:t>
            </a:r>
          </a:p>
          <a:p>
            <a:r>
              <a:rPr lang="en-US" dirty="0">
                <a:latin typeface="+mj-lt"/>
              </a:rPr>
              <a:t>    iii. return </a:t>
            </a:r>
            <a:r>
              <a:rPr lang="en-US" dirty="0" err="1">
                <a:latin typeface="+mj-lt"/>
              </a:rPr>
              <a:t>ptr</a:t>
            </a:r>
            <a:r>
              <a:rPr lang="en-US" dirty="0">
                <a:latin typeface="+mj-lt"/>
              </a:rPr>
              <a:t>.</a:t>
            </a:r>
          </a:p>
          <a:p>
            <a:r>
              <a:rPr lang="en-US" dirty="0">
                <a:latin typeface="+mj-lt"/>
              </a:rPr>
              <a:t>.</a:t>
            </a:r>
          </a:p>
        </p:txBody>
      </p:sp>
    </p:spTree>
    <p:extLst>
      <p:ext uri="{BB962C8B-B14F-4D97-AF65-F5344CB8AC3E}">
        <p14:creationId xmlns:p14="http://schemas.microsoft.com/office/powerpoint/2010/main" val="173722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4992F80-32FC-2D23-BEA6-09B531FBED5C}"/>
              </a:ext>
            </a:extLst>
          </p:cNvPr>
          <p:cNvSpPr/>
          <p:nvPr/>
        </p:nvSpPr>
        <p:spPr>
          <a:xfrm>
            <a:off x="929054" y="661409"/>
            <a:ext cx="6096000" cy="5693866"/>
          </a:xfrm>
          <a:prstGeom prst="rect">
            <a:avLst/>
          </a:prstGeom>
        </p:spPr>
        <p:txBody>
          <a:bodyPr>
            <a:spAutoFit/>
          </a:bodyPr>
          <a:lstStyle/>
          <a:p>
            <a:r>
              <a:rPr lang="en-US" sz="2800" dirty="0">
                <a:latin typeface="+mj-lt"/>
              </a:rPr>
              <a:t>//node with two children.</a:t>
            </a:r>
          </a:p>
          <a:p>
            <a:r>
              <a:rPr lang="en-US" sz="2800" dirty="0">
                <a:latin typeface="+mj-lt"/>
              </a:rPr>
              <a:t>   4. Get the </a:t>
            </a:r>
            <a:r>
              <a:rPr lang="en-US" sz="2800" dirty="0" err="1">
                <a:latin typeface="+mj-lt"/>
              </a:rPr>
              <a:t>inorder</a:t>
            </a:r>
            <a:r>
              <a:rPr lang="en-US" sz="2800" dirty="0">
                <a:latin typeface="+mj-lt"/>
              </a:rPr>
              <a:t> </a:t>
            </a:r>
            <a:r>
              <a:rPr lang="en-US" sz="2800" dirty="0" err="1">
                <a:latin typeface="+mj-lt"/>
              </a:rPr>
              <a:t>succesor</a:t>
            </a:r>
            <a:r>
              <a:rPr lang="en-US" sz="2800" dirty="0">
                <a:latin typeface="+mj-lt"/>
              </a:rPr>
              <a:t> (smallest in the right sub tree)</a:t>
            </a:r>
          </a:p>
          <a:p>
            <a:r>
              <a:rPr lang="en-US" sz="2800" dirty="0">
                <a:latin typeface="+mj-lt"/>
              </a:rPr>
              <a:t>      </a:t>
            </a:r>
            <a:r>
              <a:rPr lang="en-US" sz="2800" dirty="0" err="1">
                <a:latin typeface="+mj-lt"/>
              </a:rPr>
              <a:t>i</a:t>
            </a:r>
            <a:r>
              <a:rPr lang="en-US" sz="2800" dirty="0">
                <a:latin typeface="+mj-lt"/>
              </a:rPr>
              <a:t>. </a:t>
            </a:r>
            <a:r>
              <a:rPr lang="en-US" sz="2800" dirty="0" err="1">
                <a:latin typeface="+mj-lt"/>
              </a:rPr>
              <a:t>ptr</a:t>
            </a:r>
            <a:r>
              <a:rPr lang="en-US" sz="2800" dirty="0">
                <a:latin typeface="+mj-lt"/>
              </a:rPr>
              <a:t>= root --&gt; right;</a:t>
            </a:r>
          </a:p>
          <a:p>
            <a:r>
              <a:rPr lang="en-US" sz="2800" dirty="0">
                <a:latin typeface="+mj-lt"/>
              </a:rPr>
              <a:t>       // to find leftmost left</a:t>
            </a:r>
          </a:p>
          <a:p>
            <a:r>
              <a:rPr lang="en-US" sz="2800" dirty="0">
                <a:latin typeface="+mj-lt"/>
              </a:rPr>
              <a:t>     ii. while (</a:t>
            </a:r>
            <a:r>
              <a:rPr lang="en-US" sz="2800" dirty="0" err="1">
                <a:latin typeface="+mj-lt"/>
              </a:rPr>
              <a:t>ptr</a:t>
            </a:r>
            <a:r>
              <a:rPr lang="en-US" sz="2800" dirty="0">
                <a:latin typeface="+mj-lt"/>
              </a:rPr>
              <a:t>--&gt;left != NULL)</a:t>
            </a:r>
          </a:p>
          <a:p>
            <a:r>
              <a:rPr lang="en-US" sz="2800" dirty="0">
                <a:latin typeface="+mj-lt"/>
              </a:rPr>
              <a:t>         </a:t>
            </a:r>
            <a:r>
              <a:rPr lang="en-US" sz="2800" dirty="0" err="1">
                <a:latin typeface="+mj-lt"/>
              </a:rPr>
              <a:t>ptr</a:t>
            </a:r>
            <a:r>
              <a:rPr lang="en-US" sz="2800" dirty="0">
                <a:latin typeface="+mj-lt"/>
              </a:rPr>
              <a:t> = </a:t>
            </a:r>
            <a:r>
              <a:rPr lang="en-US" sz="2800" dirty="0" err="1">
                <a:latin typeface="+mj-lt"/>
              </a:rPr>
              <a:t>ptr</a:t>
            </a:r>
            <a:r>
              <a:rPr lang="en-US" sz="2800" dirty="0">
                <a:latin typeface="+mj-lt"/>
              </a:rPr>
              <a:t> --&gt; left;</a:t>
            </a:r>
          </a:p>
          <a:p>
            <a:r>
              <a:rPr lang="en-US" sz="2800" dirty="0">
                <a:latin typeface="+mj-lt"/>
              </a:rPr>
              <a:t>   //copy the </a:t>
            </a:r>
            <a:r>
              <a:rPr lang="en-US" sz="2800" dirty="0" err="1">
                <a:latin typeface="+mj-lt"/>
              </a:rPr>
              <a:t>inorder</a:t>
            </a:r>
            <a:r>
              <a:rPr lang="en-US" sz="2800" dirty="0">
                <a:latin typeface="+mj-lt"/>
              </a:rPr>
              <a:t> successor's content to this node.</a:t>
            </a:r>
          </a:p>
          <a:p>
            <a:r>
              <a:rPr lang="en-US" sz="2800" dirty="0">
                <a:latin typeface="+mj-lt"/>
              </a:rPr>
              <a:t>   5. root --&gt; info = </a:t>
            </a:r>
            <a:r>
              <a:rPr lang="en-US" sz="2800" dirty="0" err="1">
                <a:latin typeface="+mj-lt"/>
              </a:rPr>
              <a:t>ptr</a:t>
            </a:r>
            <a:r>
              <a:rPr lang="en-US" sz="2800" dirty="0">
                <a:latin typeface="+mj-lt"/>
              </a:rPr>
              <a:t> --&gt; info</a:t>
            </a:r>
          </a:p>
          <a:p>
            <a:r>
              <a:rPr lang="en-US" sz="2800" dirty="0">
                <a:latin typeface="+mj-lt"/>
              </a:rPr>
              <a:t>   6. root --&gt; right = </a:t>
            </a:r>
            <a:r>
              <a:rPr lang="en-US" sz="2800" dirty="0" err="1">
                <a:latin typeface="+mj-lt"/>
              </a:rPr>
              <a:t>deletenode</a:t>
            </a:r>
            <a:r>
              <a:rPr lang="en-US" sz="2800" dirty="0">
                <a:latin typeface="+mj-lt"/>
              </a:rPr>
              <a:t> ( root--&gt;right, </a:t>
            </a:r>
            <a:r>
              <a:rPr lang="en-US" sz="2800" dirty="0" err="1">
                <a:latin typeface="+mj-lt"/>
              </a:rPr>
              <a:t>ptr</a:t>
            </a:r>
            <a:r>
              <a:rPr lang="en-US" sz="2800" dirty="0">
                <a:latin typeface="+mj-lt"/>
              </a:rPr>
              <a:t>--&gt;key );</a:t>
            </a:r>
          </a:p>
          <a:p>
            <a:r>
              <a:rPr lang="en-US" sz="2800" dirty="0">
                <a:latin typeface="+mj-lt"/>
              </a:rPr>
              <a:t>5) Return root and End</a:t>
            </a:r>
          </a:p>
        </p:txBody>
      </p:sp>
    </p:spTree>
    <p:extLst>
      <p:ext uri="{BB962C8B-B14F-4D97-AF65-F5344CB8AC3E}">
        <p14:creationId xmlns:p14="http://schemas.microsoft.com/office/powerpoint/2010/main" val="274666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D5290EC-AF27-1C69-F411-01E1A3323CA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AVL Tree(Adelson-Velski Landis) Tree</a:t>
            </a:r>
            <a:endParaRPr lang="en-US" dirty="0"/>
          </a:p>
        </p:txBody>
      </p:sp>
      <p:sp>
        <p:nvSpPr>
          <p:cNvPr id="7" name="Content Placeholder 2">
            <a:extLst>
              <a:ext uri="{FF2B5EF4-FFF2-40B4-BE49-F238E27FC236}">
                <a16:creationId xmlns:a16="http://schemas.microsoft.com/office/drawing/2014/main" id="{B69C9DC2-FEEE-0975-C7BD-642210017F54}"/>
              </a:ext>
            </a:extLst>
          </p:cNvPr>
          <p:cNvSpPr txBox="1">
            <a:spLocks/>
          </p:cNvSpPr>
          <p:nvPr/>
        </p:nvSpPr>
        <p:spPr>
          <a:xfrm>
            <a:off x="838200" y="1825625"/>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AVL Tree was invented by GM Adelson-Velski and EM Landis in 1962. The tree is named AVL in honor of its inventors.</a:t>
            </a:r>
          </a:p>
          <a:p>
            <a:r>
              <a:rPr lang="en-US"/>
              <a:t>AVL tree is the self balancing binary search tree in which the heights of the two child sub trees of any node differ by at most one.</a:t>
            </a:r>
          </a:p>
          <a:p>
            <a:r>
              <a:rPr lang="en-US"/>
              <a:t>If the difference in more than one, then the tree is rebalanced by applying certain rules of rotation.</a:t>
            </a:r>
          </a:p>
          <a:p>
            <a:r>
              <a:rPr lang="en-US"/>
              <a:t>Hence for an AVL tree:</a:t>
            </a:r>
          </a:p>
          <a:p>
            <a:pPr marL="0" indent="0">
              <a:buFont typeface="Arial" panose="020B0604020202020204" pitchFamily="34" charset="0"/>
              <a:buNone/>
            </a:pPr>
            <a:r>
              <a:rPr lang="en-US"/>
              <a:t>		Balance Factor=HL-HR</a:t>
            </a:r>
          </a:p>
          <a:p>
            <a:pPr marL="0" indent="0">
              <a:buFont typeface="Arial" panose="020B0604020202020204" pitchFamily="34" charset="0"/>
              <a:buNone/>
            </a:pPr>
            <a:r>
              <a:rPr lang="en-US"/>
              <a:t>		where HL and HR are the heights of left and right subtrees for any given node.</a:t>
            </a:r>
            <a:endParaRPr lang="en-US" dirty="0"/>
          </a:p>
        </p:txBody>
      </p:sp>
    </p:spTree>
    <p:extLst>
      <p:ext uri="{BB962C8B-B14F-4D97-AF65-F5344CB8AC3E}">
        <p14:creationId xmlns:p14="http://schemas.microsoft.com/office/powerpoint/2010/main" val="133763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2F01ED-5101-DA84-7A71-B2841AE7420C}"/>
              </a:ext>
            </a:extLst>
          </p:cNvPr>
          <p:cNvSpPr txBox="1">
            <a:spLocks/>
          </p:cNvSpPr>
          <p:nvPr/>
        </p:nvSpPr>
        <p:spPr>
          <a:xfrm>
            <a:off x="603849" y="126124"/>
            <a:ext cx="1074995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do we make non AVL tree to AVL tree?</a:t>
            </a:r>
            <a:endParaRPr lang="en-US" dirty="0"/>
          </a:p>
        </p:txBody>
      </p:sp>
      <p:sp>
        <p:nvSpPr>
          <p:cNvPr id="3" name="Content Placeholder 2">
            <a:extLst>
              <a:ext uri="{FF2B5EF4-FFF2-40B4-BE49-F238E27FC236}">
                <a16:creationId xmlns:a16="http://schemas.microsoft.com/office/drawing/2014/main" id="{6562E171-69F3-7DF6-12FE-AB7C993E1261}"/>
              </a:ext>
            </a:extLst>
          </p:cNvPr>
          <p:cNvSpPr txBox="1">
            <a:spLocks/>
          </p:cNvSpPr>
          <p:nvPr/>
        </p:nvSpPr>
        <p:spPr>
          <a:xfrm>
            <a:off x="828136" y="1325563"/>
            <a:ext cx="10525664" cy="44862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If the difference in the height of left and right sub-trees is more than 1, or less than 0 then the tree is unbalanced and we need to make height balance by using some rotation techniques. To balance itself, an AVL tree may perform the following four kinds of rotations:</a:t>
            </a:r>
          </a:p>
          <a:p>
            <a:r>
              <a:rPr lang="en-US"/>
              <a:t>Left Rotation                                          </a:t>
            </a:r>
          </a:p>
          <a:p>
            <a:r>
              <a:rPr lang="en-US"/>
              <a:t>Right Rotation                                          </a:t>
            </a:r>
          </a:p>
          <a:p>
            <a:r>
              <a:rPr lang="en-US"/>
              <a:t>Left-Right Rotations   </a:t>
            </a:r>
          </a:p>
          <a:p>
            <a:r>
              <a:rPr lang="en-US"/>
              <a:t>Right-Left Rotations </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22632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31334-C453-100F-023C-29E4E8A9EA0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Left Rotation				Right Rotation</a:t>
            </a:r>
            <a:endParaRPr lang="en-US" dirty="0"/>
          </a:p>
        </p:txBody>
      </p:sp>
      <p:pic>
        <p:nvPicPr>
          <p:cNvPr id="3" name="Content Placeholder 3">
            <a:extLst>
              <a:ext uri="{FF2B5EF4-FFF2-40B4-BE49-F238E27FC236}">
                <a16:creationId xmlns:a16="http://schemas.microsoft.com/office/drawing/2014/main" id="{AF413511-7A61-E708-F88D-5DAC0F728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1400" y="2497668"/>
            <a:ext cx="5283200" cy="3191932"/>
          </a:xfrm>
          <a:prstGeom prst="rect">
            <a:avLst/>
          </a:prstGeom>
        </p:spPr>
      </p:pic>
      <p:pic>
        <p:nvPicPr>
          <p:cNvPr id="4" name="Picture 3">
            <a:extLst>
              <a:ext uri="{FF2B5EF4-FFF2-40B4-BE49-F238E27FC236}">
                <a16:creationId xmlns:a16="http://schemas.microsoft.com/office/drawing/2014/main" id="{9454C7CA-16DC-D4E8-59F4-FE5D148DE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476500"/>
            <a:ext cx="5162636" cy="3589867"/>
          </a:xfrm>
          <a:prstGeom prst="rect">
            <a:avLst/>
          </a:prstGeom>
        </p:spPr>
      </p:pic>
    </p:spTree>
    <p:extLst>
      <p:ext uri="{BB962C8B-B14F-4D97-AF65-F5344CB8AC3E}">
        <p14:creationId xmlns:p14="http://schemas.microsoft.com/office/powerpoint/2010/main" val="123463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AAE95-F20F-C7EE-288B-61B07D7A318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Left-Right Rotation		Right-Left Rotation</a:t>
            </a:r>
            <a:endParaRPr lang="en-US" dirty="0"/>
          </a:p>
        </p:txBody>
      </p:sp>
      <p:pic>
        <p:nvPicPr>
          <p:cNvPr id="3" name="Content Placeholder 4">
            <a:extLst>
              <a:ext uri="{FF2B5EF4-FFF2-40B4-BE49-F238E27FC236}">
                <a16:creationId xmlns:a16="http://schemas.microsoft.com/office/drawing/2014/main" id="{B3CF5748-C96A-9604-46E6-9D0F74CA8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275" y="2797969"/>
            <a:ext cx="4997450" cy="2406650"/>
          </a:xfrm>
          <a:prstGeom prst="rect">
            <a:avLst/>
          </a:prstGeom>
        </p:spPr>
      </p:pic>
      <p:pic>
        <p:nvPicPr>
          <p:cNvPr id="4" name="Picture 3">
            <a:extLst>
              <a:ext uri="{FF2B5EF4-FFF2-40B4-BE49-F238E27FC236}">
                <a16:creationId xmlns:a16="http://schemas.microsoft.com/office/drawing/2014/main" id="{F9FB9B59-E6C3-1C13-822B-0FEBF2A18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759" y="2943225"/>
            <a:ext cx="4730750" cy="2495550"/>
          </a:xfrm>
          <a:prstGeom prst="rect">
            <a:avLst/>
          </a:prstGeom>
        </p:spPr>
      </p:pic>
    </p:spTree>
    <p:extLst>
      <p:ext uri="{BB962C8B-B14F-4D97-AF65-F5344CB8AC3E}">
        <p14:creationId xmlns:p14="http://schemas.microsoft.com/office/powerpoint/2010/main" val="8576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DDF95C2-52A1-CA06-00A0-D11E22EA57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5133" y="0"/>
            <a:ext cx="7501467" cy="6790267"/>
          </a:xfrm>
          <a:prstGeom prst="rect">
            <a:avLst/>
          </a:prstGeom>
        </p:spPr>
      </p:pic>
    </p:spTree>
    <p:extLst>
      <p:ext uri="{BB962C8B-B14F-4D97-AF65-F5344CB8AC3E}">
        <p14:creationId xmlns:p14="http://schemas.microsoft.com/office/powerpoint/2010/main" val="371386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958E433-0E59-DFC0-CD30-AF32BBAA818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B-Tree (Balanced-Tree)</a:t>
            </a:r>
            <a:endParaRPr lang="en-US" dirty="0"/>
          </a:p>
        </p:txBody>
      </p:sp>
      <p:sp>
        <p:nvSpPr>
          <p:cNvPr id="3" name="Content Placeholder 2">
            <a:extLst>
              <a:ext uri="{FF2B5EF4-FFF2-40B4-BE49-F238E27FC236}">
                <a16:creationId xmlns:a16="http://schemas.microsoft.com/office/drawing/2014/main" id="{A064D351-68E1-4415-6D05-77EAA9F8B1A6}"/>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 binary search tree, every node can have only one value(key) and maximum of two children but there is another type of search tree called B-Tree in which a node can store more than one value(key).</a:t>
            </a:r>
          </a:p>
          <a:p>
            <a:r>
              <a:rPr lang="en-US" dirty="0"/>
              <a:t>B-Tree was developed in the year of 1972 by Bayer and McCreight with the name Height Balanced m-way search Tree. Later it was named as B-Tree.</a:t>
            </a:r>
          </a:p>
          <a:p>
            <a:endParaRPr lang="en-US" dirty="0"/>
          </a:p>
        </p:txBody>
      </p:sp>
    </p:spTree>
    <p:extLst>
      <p:ext uri="{BB962C8B-B14F-4D97-AF65-F5344CB8AC3E}">
        <p14:creationId xmlns:p14="http://schemas.microsoft.com/office/powerpoint/2010/main" val="17734374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5" name="Title 1">
            <a:extLst>
              <a:ext uri="{FF2B5EF4-FFF2-40B4-BE49-F238E27FC236}">
                <a16:creationId xmlns:a16="http://schemas.microsoft.com/office/drawing/2014/main" id="{4835ADA4-450C-17B6-984D-69B2CA574A54}"/>
              </a:ext>
            </a:extLst>
          </p:cNvPr>
          <p:cNvSpPr txBox="1">
            <a:spLocks/>
          </p:cNvSpPr>
          <p:nvPr/>
        </p:nvSpPr>
        <p:spPr>
          <a:xfrm>
            <a:off x="838200" y="143934"/>
            <a:ext cx="10515600" cy="1295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Properties of B-Tree(Balanced Tree)</a:t>
            </a:r>
            <a:endParaRPr lang="en-US" dirty="0"/>
          </a:p>
        </p:txBody>
      </p:sp>
      <p:sp>
        <p:nvSpPr>
          <p:cNvPr id="76" name="Content Placeholder 2">
            <a:extLst>
              <a:ext uri="{FF2B5EF4-FFF2-40B4-BE49-F238E27FC236}">
                <a16:creationId xmlns:a16="http://schemas.microsoft.com/office/drawing/2014/main" id="{C9AA3983-464B-4394-F2B9-21B9EEE64A18}"/>
              </a:ext>
            </a:extLst>
          </p:cNvPr>
          <p:cNvSpPr txBox="1">
            <a:spLocks/>
          </p:cNvSpPr>
          <p:nvPr/>
        </p:nvSpPr>
        <p:spPr>
          <a:xfrm>
            <a:off x="838199" y="1515533"/>
            <a:ext cx="11142134" cy="502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height of the tree must kept to minimum.</a:t>
            </a:r>
          </a:p>
          <a:p>
            <a:r>
              <a:rPr lang="en-US" dirty="0"/>
              <a:t>The leaves of the tree must be at the same level.</a:t>
            </a:r>
          </a:p>
          <a:p>
            <a:r>
              <a:rPr lang="en-US" dirty="0"/>
              <a:t>The root has </a:t>
            </a:r>
            <a:r>
              <a:rPr lang="en-US" dirty="0" err="1"/>
              <a:t>atleast</a:t>
            </a:r>
            <a:r>
              <a:rPr lang="en-US" dirty="0"/>
              <a:t> two subtree unless it is the only node in the tree.</a:t>
            </a:r>
          </a:p>
          <a:p>
            <a:r>
              <a:rPr lang="en-US" dirty="0"/>
              <a:t>All nodes except the leaves must have </a:t>
            </a:r>
            <a:r>
              <a:rPr lang="en-US" dirty="0" err="1"/>
              <a:t>atleast</a:t>
            </a:r>
            <a:r>
              <a:rPr lang="en-US" dirty="0"/>
              <a:t> some minimum number of children.</a:t>
            </a:r>
          </a:p>
          <a:p>
            <a:r>
              <a:rPr lang="en-US" dirty="0"/>
              <a:t>Every nodes has maximum m children, if a B-tree has maximum(m-1) keys.</a:t>
            </a:r>
          </a:p>
          <a:p>
            <a:r>
              <a:rPr lang="en-US" dirty="0"/>
              <a:t>Min Children: </a:t>
            </a:r>
          </a:p>
          <a:p>
            <a:pPr marL="0" indent="0">
              <a:buFont typeface="Arial" panose="020B0604020202020204" pitchFamily="34" charset="0"/>
              <a:buNone/>
            </a:pPr>
            <a:r>
              <a:rPr lang="en-US" dirty="0"/>
              <a:t>	For leaf : 0 ; For root : 2 ; For internal nodes [m/2].</a:t>
            </a:r>
          </a:p>
          <a:p>
            <a:r>
              <a:rPr lang="en-US" dirty="0"/>
              <a:t>Min keys:  </a:t>
            </a:r>
          </a:p>
          <a:p>
            <a:pPr marL="457200" lvl="1" indent="0">
              <a:buFont typeface="Arial" panose="020B0604020202020204" pitchFamily="34" charset="0"/>
              <a:buNone/>
            </a:pPr>
            <a:r>
              <a:rPr lang="en-US" dirty="0"/>
              <a:t>	</a:t>
            </a:r>
            <a:r>
              <a:rPr lang="en-US" sz="2800" dirty="0"/>
              <a:t>Root node : 1 ; All other nodes : [m/2]-1.</a:t>
            </a:r>
          </a:p>
        </p:txBody>
      </p:sp>
    </p:spTree>
    <p:extLst>
      <p:ext uri="{BB962C8B-B14F-4D97-AF65-F5344CB8AC3E}">
        <p14:creationId xmlns:p14="http://schemas.microsoft.com/office/powerpoint/2010/main" val="32371847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C07CD"/>
            </a:gs>
            <a:gs pos="0">
              <a:srgbClr val="46CDFE"/>
            </a:gs>
          </a:gsLst>
          <a:lin ang="2700000" scaled="0"/>
          <a:tileRect/>
        </a:gradFill>
        <a:effectLst/>
      </p:bgPr>
    </p:bg>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C049B3B7-295D-6549-A9EE-B7846CB65282}"/>
              </a:ext>
            </a:extLst>
          </p:cNvPr>
          <p:cNvCxnSpPr>
            <a:cxnSpLocks/>
          </p:cNvCxnSpPr>
          <p:nvPr/>
        </p:nvCxnSpPr>
        <p:spPr>
          <a:xfrm>
            <a:off x="631271" y="6482815"/>
            <a:ext cx="10818544" cy="0"/>
          </a:xfrm>
          <a:prstGeom prst="line">
            <a:avLst/>
          </a:prstGeom>
          <a:ln w="19050" cap="rnd">
            <a:solidFill>
              <a:schemeClr val="bg1">
                <a:lumMod val="85000"/>
              </a:schemeClr>
            </a:solidFill>
            <a:round/>
          </a:ln>
          <a:effectLst/>
        </p:spPr>
        <p:style>
          <a:lnRef idx="1">
            <a:schemeClr val="accent1"/>
          </a:lnRef>
          <a:fillRef idx="0">
            <a:schemeClr val="accent1"/>
          </a:fillRef>
          <a:effectRef idx="0">
            <a:schemeClr val="accent1"/>
          </a:effectRef>
          <a:fontRef idx="minor">
            <a:schemeClr val="tx1"/>
          </a:fontRef>
        </p:style>
      </p:cxnSp>
      <p:sp>
        <p:nvSpPr>
          <p:cNvPr id="99" name="Rectangle: Rounded Corners 169">
            <a:extLst>
              <a:ext uri="{FF2B5EF4-FFF2-40B4-BE49-F238E27FC236}">
                <a16:creationId xmlns:a16="http://schemas.microsoft.com/office/drawing/2014/main" id="{E2134EC1-1FA4-0443-9B69-B3810DCCC3FF}"/>
              </a:ext>
            </a:extLst>
          </p:cNvPr>
          <p:cNvSpPr/>
          <p:nvPr/>
        </p:nvSpPr>
        <p:spPr>
          <a:xfrm rot="18900000">
            <a:off x="-12899" y="5688671"/>
            <a:ext cx="394982" cy="161330"/>
          </a:xfrm>
          <a:prstGeom prst="roundRect">
            <a:avLst>
              <a:gd name="adj" fmla="val 50000"/>
            </a:avLst>
          </a:prstGeom>
          <a:gradFill>
            <a:gsLst>
              <a:gs pos="0">
                <a:srgbClr val="39CFFF"/>
              </a:gs>
              <a:gs pos="100000">
                <a:schemeClr val="bg1"/>
              </a:gs>
            </a:gsLst>
            <a:path path="circle">
              <a:fillToRect l="50000" t="130000" r="50000" b="-3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31">
            <a:extLst>
              <a:ext uri="{FF2B5EF4-FFF2-40B4-BE49-F238E27FC236}">
                <a16:creationId xmlns:a16="http://schemas.microsoft.com/office/drawing/2014/main" id="{4150A668-9553-EE49-918B-BAAE0C15CD7D}"/>
              </a:ext>
            </a:extLst>
          </p:cNvPr>
          <p:cNvSpPr/>
          <p:nvPr/>
        </p:nvSpPr>
        <p:spPr>
          <a:xfrm>
            <a:off x="-358810" y="6111578"/>
            <a:ext cx="921264" cy="921264"/>
          </a:xfrm>
          <a:custGeom>
            <a:avLst/>
            <a:gdLst>
              <a:gd name="connsiteX0" fmla="*/ 237458 w 474916"/>
              <a:gd name="connsiteY0" fmla="*/ 0 h 474916"/>
              <a:gd name="connsiteX1" fmla="*/ 0 w 474916"/>
              <a:gd name="connsiteY1" fmla="*/ 237458 h 474916"/>
              <a:gd name="connsiteX2" fmla="*/ 237458 w 474916"/>
              <a:gd name="connsiteY2" fmla="*/ 474917 h 474916"/>
              <a:gd name="connsiteX3" fmla="*/ 474917 w 474916"/>
              <a:gd name="connsiteY3" fmla="*/ 237458 h 474916"/>
              <a:gd name="connsiteX4" fmla="*/ 237458 w 474916"/>
              <a:gd name="connsiteY4" fmla="*/ 0 h 474916"/>
              <a:gd name="connsiteX5" fmla="*/ 237458 w 474916"/>
              <a:gd name="connsiteY5" fmla="*/ 350234 h 474916"/>
              <a:gd name="connsiteX6" fmla="*/ 124778 w 474916"/>
              <a:gd name="connsiteY6" fmla="*/ 237554 h 474916"/>
              <a:gd name="connsiteX7" fmla="*/ 237458 w 474916"/>
              <a:gd name="connsiteY7" fmla="*/ 124873 h 474916"/>
              <a:gd name="connsiteX8" fmla="*/ 350139 w 474916"/>
              <a:gd name="connsiteY8" fmla="*/ 237554 h 474916"/>
              <a:gd name="connsiteX9" fmla="*/ 237458 w 474916"/>
              <a:gd name="connsiteY9" fmla="*/ 350234 h 47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916" h="474916">
                <a:moveTo>
                  <a:pt x="237458" y="0"/>
                </a:moveTo>
                <a:cubicBezTo>
                  <a:pt x="106299" y="0"/>
                  <a:pt x="0" y="106299"/>
                  <a:pt x="0" y="237458"/>
                </a:cubicBezTo>
                <a:cubicBezTo>
                  <a:pt x="0" y="368618"/>
                  <a:pt x="106299" y="474917"/>
                  <a:pt x="237458" y="474917"/>
                </a:cubicBezTo>
                <a:cubicBezTo>
                  <a:pt x="368618" y="474917"/>
                  <a:pt x="474917" y="368618"/>
                  <a:pt x="474917" y="237458"/>
                </a:cubicBezTo>
                <a:cubicBezTo>
                  <a:pt x="474917" y="106394"/>
                  <a:pt x="368618" y="0"/>
                  <a:pt x="237458" y="0"/>
                </a:cubicBezTo>
                <a:close/>
                <a:moveTo>
                  <a:pt x="237458" y="350234"/>
                </a:moveTo>
                <a:cubicBezTo>
                  <a:pt x="175165" y="350234"/>
                  <a:pt x="124778" y="299752"/>
                  <a:pt x="124778" y="237554"/>
                </a:cubicBezTo>
                <a:cubicBezTo>
                  <a:pt x="124778" y="175260"/>
                  <a:pt x="175260" y="124873"/>
                  <a:pt x="237458" y="124873"/>
                </a:cubicBezTo>
                <a:cubicBezTo>
                  <a:pt x="299752" y="124873"/>
                  <a:pt x="350139" y="175355"/>
                  <a:pt x="350139" y="237554"/>
                </a:cubicBezTo>
                <a:cubicBezTo>
                  <a:pt x="350139" y="299752"/>
                  <a:pt x="299657" y="350234"/>
                  <a:pt x="237458" y="350234"/>
                </a:cubicBezTo>
                <a:close/>
              </a:path>
            </a:pathLst>
          </a:custGeom>
          <a:gradFill flip="none" rotWithShape="1">
            <a:gsLst>
              <a:gs pos="0">
                <a:srgbClr val="CC07CD"/>
              </a:gs>
              <a:gs pos="100000">
                <a:schemeClr val="bg1"/>
              </a:gs>
            </a:gsLst>
            <a:path path="circle">
              <a:fillToRect l="50000" t="130000" r="50000" b="-3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7" name="Rectangle: Rounded Corners 170">
            <a:extLst>
              <a:ext uri="{FF2B5EF4-FFF2-40B4-BE49-F238E27FC236}">
                <a16:creationId xmlns:a16="http://schemas.microsoft.com/office/drawing/2014/main" id="{53023F0A-5E2B-F941-94B0-4ACEC87DCD38}"/>
              </a:ext>
            </a:extLst>
          </p:cNvPr>
          <p:cNvSpPr/>
          <p:nvPr/>
        </p:nvSpPr>
        <p:spPr>
          <a:xfrm rot="2796649">
            <a:off x="10794214" y="5984318"/>
            <a:ext cx="830509" cy="339222"/>
          </a:xfrm>
          <a:prstGeom prst="roundRect">
            <a:avLst>
              <a:gd name="adj" fmla="val 50000"/>
            </a:avLst>
          </a:prstGeom>
          <a:gradFill flip="none" rotWithShape="1">
            <a:gsLst>
              <a:gs pos="0">
                <a:srgbClr val="9C92F5"/>
              </a:gs>
              <a:gs pos="100000">
                <a:srgbClr val="215AD1"/>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7D14531-ED6D-08FA-94B2-D9D73B182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9" y="0"/>
            <a:ext cx="9186333" cy="6485467"/>
          </a:xfrm>
          <a:prstGeom prst="rect">
            <a:avLst/>
          </a:prstGeom>
        </p:spPr>
      </p:pic>
    </p:spTree>
    <p:extLst>
      <p:ext uri="{BB962C8B-B14F-4D97-AF65-F5344CB8AC3E}">
        <p14:creationId xmlns:p14="http://schemas.microsoft.com/office/powerpoint/2010/main" val="342971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grpId="0" nodeType="withEffect">
                                  <p:stCondLst>
                                    <p:cond delay="0"/>
                                  </p:stCondLst>
                                  <p:endCondLst>
                                    <p:cond evt="onNext" delay="0">
                                      <p:tgtEl>
                                        <p:sldTgt/>
                                      </p:tgtEl>
                                    </p:cond>
                                  </p:endCondLst>
                                  <p:childTnLst>
                                    <p:animScale>
                                      <p:cBhvr>
                                        <p:cTn id="6" dur="3000" fill="hold"/>
                                        <p:tgtEl>
                                          <p:spTgt spid="106"/>
                                        </p:tgtEl>
                                      </p:cBhvr>
                                      <p:by x="150000" y="150000"/>
                                    </p:animScale>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5000" fill="hold"/>
                                        <p:tgtEl>
                                          <p:spTgt spid="99"/>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10000" fill="hold"/>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6" grpId="0" animBg="1"/>
      <p:bldP spid="10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a:effectLst>
            <a:outerShdw blurRad="8729" dist="50800" sx="1000" sy="1000" algn="ctr" rotWithShape="0">
              <a:srgbClr val="000000"/>
            </a:outerShdw>
          </a:effectLst>
        </p:spPr>
      </p:pic>
      <p:sp>
        <p:nvSpPr>
          <p:cNvPr id="32" name="Rectangle: Rounded Corners 31">
            <a:extLst>
              <a:ext uri="{FF2B5EF4-FFF2-40B4-BE49-F238E27FC236}">
                <a16:creationId xmlns:a16="http://schemas.microsoft.com/office/drawing/2014/main" id="{2339F55E-8271-44A8-9A4D-C147BF3DAAF7}"/>
              </a:ext>
            </a:extLst>
          </p:cNvPr>
          <p:cNvSpPr/>
          <p:nvPr/>
        </p:nvSpPr>
        <p:spPr>
          <a:xfrm>
            <a:off x="8779677"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8779678"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8779678"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2603" t="5921" r="31495" b="7039"/>
          <a:stretch/>
        </p:blipFill>
        <p:spPr>
          <a:xfrm>
            <a:off x="182880" y="224986"/>
            <a:ext cx="11795760" cy="6567019"/>
          </a:xfrm>
          <a:prstGeom prst="roundRect">
            <a:avLst>
              <a:gd name="adj" fmla="val 7958"/>
            </a:avLst>
          </a:prstGeom>
          <a:noFill/>
          <a:ln>
            <a:noFill/>
          </a:ln>
          <a:effectLst>
            <a:outerShdw blurRad="635000" dist="215900" dir="7200000" algn="ctr" rotWithShape="0">
              <a:schemeClr val="tx1">
                <a:lumMod val="50000"/>
                <a:lumOff val="50000"/>
                <a:alpha val="43000"/>
              </a:schemeClr>
            </a:outerShdw>
          </a:effectLst>
        </p:spPr>
      </p:pic>
      <p:grpSp>
        <p:nvGrpSpPr>
          <p:cNvPr id="29" name="Group 28">
            <a:extLst>
              <a:ext uri="{FF2B5EF4-FFF2-40B4-BE49-F238E27FC236}">
                <a16:creationId xmlns:a16="http://schemas.microsoft.com/office/drawing/2014/main" id="{55E4323D-247B-411F-A013-2DB77AD4187E}"/>
              </a:ext>
            </a:extLst>
          </p:cNvPr>
          <p:cNvGrpSpPr/>
          <p:nvPr/>
        </p:nvGrpSpPr>
        <p:grpSpPr>
          <a:xfrm>
            <a:off x="3076374" y="748958"/>
            <a:ext cx="6039251" cy="571465"/>
            <a:chOff x="1588770" y="5753100"/>
            <a:chExt cx="1432560" cy="441960"/>
          </a:xfrm>
          <a:gradFill>
            <a:gsLst>
              <a:gs pos="0">
                <a:srgbClr val="C570EC"/>
              </a:gs>
              <a:gs pos="50000">
                <a:srgbClr val="C371EB"/>
              </a:gs>
              <a:gs pos="100000">
                <a:srgbClr val="A577D7"/>
              </a:gs>
            </a:gsLst>
            <a:lin ang="10800000" scaled="1"/>
          </a:gradFill>
          <a:effectLst/>
        </p:grpSpPr>
        <p:sp>
          <p:nvSpPr>
            <p:cNvPr id="30" name="Rectangle: Rounded Corners 29">
              <a:extLst>
                <a:ext uri="{FF2B5EF4-FFF2-40B4-BE49-F238E27FC236}">
                  <a16:creationId xmlns:a16="http://schemas.microsoft.com/office/drawing/2014/main" id="{043C6556-1668-4531-A09F-0D3BCDF98110}"/>
                </a:ext>
              </a:extLst>
            </p:cNvPr>
            <p:cNvSpPr/>
            <p:nvPr/>
          </p:nvSpPr>
          <p:spPr>
            <a:xfrm>
              <a:off x="1588770" y="5753100"/>
              <a:ext cx="1432560" cy="441960"/>
            </a:xfrm>
            <a:prstGeom prst="roundRect">
              <a:avLst>
                <a:gd name="adj" fmla="val 413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solidFill>
                  <a:srgbClr val="7030A0"/>
                </a:solidFill>
                <a:latin typeface="Century Gothic" panose="020B0502020202020204" pitchFamily="34" charset="0"/>
              </a:endParaRPr>
            </a:p>
          </p:txBody>
        </p:sp>
        <p:sp>
          <p:nvSpPr>
            <p:cNvPr id="31" name="TextBox 30">
              <a:extLst>
                <a:ext uri="{FF2B5EF4-FFF2-40B4-BE49-F238E27FC236}">
                  <a16:creationId xmlns:a16="http://schemas.microsoft.com/office/drawing/2014/main" id="{524729FF-5C4E-4225-996B-384CF8B11A6E}"/>
                </a:ext>
              </a:extLst>
            </p:cNvPr>
            <p:cNvSpPr txBox="1"/>
            <p:nvPr/>
          </p:nvSpPr>
          <p:spPr>
            <a:xfrm>
              <a:off x="1867259" y="5757597"/>
              <a:ext cx="875581" cy="404648"/>
            </a:xfrm>
            <a:prstGeom prst="rect">
              <a:avLst/>
            </a:prstGeom>
            <a:grpFill/>
          </p:spPr>
          <p:txBody>
            <a:bodyPr wrap="square">
              <a:spAutoFit/>
            </a:bodyPr>
            <a:lstStyle/>
            <a:p>
              <a:pPr algn="ctr"/>
              <a:r>
                <a:rPr lang="en-MY" sz="2800" b="1" dirty="0">
                  <a:solidFill>
                    <a:schemeClr val="bg1"/>
                  </a:solidFill>
                  <a:latin typeface="Century Gothic" panose="020B0502020202020204" pitchFamily="34" charset="0"/>
                </a:rPr>
                <a:t>Tree</a:t>
              </a:r>
              <a:endParaRPr lang="en-MY" dirty="0">
                <a:solidFill>
                  <a:schemeClr val="bg1"/>
                </a:solidFill>
              </a:endParaRPr>
            </a:p>
          </p:txBody>
        </p:sp>
      </p:grpSp>
      <p:sp>
        <p:nvSpPr>
          <p:cNvPr id="38" name="Rectangle: Rounded Corners 37">
            <a:extLst>
              <a:ext uri="{FF2B5EF4-FFF2-40B4-BE49-F238E27FC236}">
                <a16:creationId xmlns:a16="http://schemas.microsoft.com/office/drawing/2014/main" id="{009B04E9-2F6F-4FA6-89CA-E824E5DEC9D0}"/>
              </a:ext>
            </a:extLst>
          </p:cNvPr>
          <p:cNvSpPr/>
          <p:nvPr/>
        </p:nvSpPr>
        <p:spPr>
          <a:xfrm>
            <a:off x="4447517" y="12548400"/>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39" name="Rectangle: Rounded Corners 38">
            <a:extLst>
              <a:ext uri="{FF2B5EF4-FFF2-40B4-BE49-F238E27FC236}">
                <a16:creationId xmlns:a16="http://schemas.microsoft.com/office/drawing/2014/main" id="{5632A2E7-3938-4DF9-A687-28D04014359A}"/>
              </a:ext>
            </a:extLst>
          </p:cNvPr>
          <p:cNvSpPr/>
          <p:nvPr/>
        </p:nvSpPr>
        <p:spPr>
          <a:xfrm>
            <a:off x="4449952" y="17271234"/>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0" name="Rectangle: Rounded Corners 39">
            <a:extLst>
              <a:ext uri="{FF2B5EF4-FFF2-40B4-BE49-F238E27FC236}">
                <a16:creationId xmlns:a16="http://schemas.microsoft.com/office/drawing/2014/main" id="{92A8E508-9BC4-4030-9F9D-E06070E1230F}"/>
              </a:ext>
            </a:extLst>
          </p:cNvPr>
          <p:cNvSpPr/>
          <p:nvPr/>
        </p:nvSpPr>
        <p:spPr>
          <a:xfrm>
            <a:off x="4447517" y="8621979"/>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1" name="TextBox 40">
            <a:extLst>
              <a:ext uri="{FF2B5EF4-FFF2-40B4-BE49-F238E27FC236}">
                <a16:creationId xmlns:a16="http://schemas.microsoft.com/office/drawing/2014/main" id="{09B22B0A-386C-4A84-8AF7-7D8F7AF0403C}"/>
              </a:ext>
            </a:extLst>
          </p:cNvPr>
          <p:cNvSpPr txBox="1"/>
          <p:nvPr/>
        </p:nvSpPr>
        <p:spPr>
          <a:xfrm>
            <a:off x="396240" y="1667861"/>
            <a:ext cx="11795760" cy="4647426"/>
          </a:xfrm>
          <a:prstGeom prst="rect">
            <a:avLst/>
          </a:prstGeom>
          <a:noFill/>
        </p:spPr>
        <p:txBody>
          <a:bodyPr wrap="square" rtlCol="0">
            <a:spAutoFit/>
          </a:bodyPr>
          <a:lstStyle/>
          <a:p>
            <a:r>
              <a:rPr lang="en-NP" sz="2400" dirty="0">
                <a:latin typeface="Century Gothic" panose="020B0502020202020204" pitchFamily="34" charset="0"/>
              </a:rPr>
              <a:t>Tree is a non-linear data structure that models a hierarchial organization.</a:t>
            </a:r>
          </a:p>
          <a:p>
            <a:endParaRPr lang="en-NP" sz="2400" dirty="0">
              <a:latin typeface="Century Gothic" panose="020B0502020202020204" pitchFamily="34" charset="0"/>
            </a:endParaRPr>
          </a:p>
          <a:p>
            <a:r>
              <a:rPr lang="en-US" sz="2400" dirty="0">
                <a:latin typeface="Century Gothic" panose="020B0502020202020204" pitchFamily="34" charset="0"/>
              </a:rPr>
              <a:t>-  It is used to represent a hierarchical relationship existing among several data items. </a:t>
            </a:r>
          </a:p>
          <a:p>
            <a:r>
              <a:rPr lang="en-US" sz="2400" dirty="0">
                <a:latin typeface="Century Gothic" panose="020B0502020202020204" pitchFamily="34" charset="0"/>
              </a:rPr>
              <a:t>- It consists of a finite set of elements called nodes </a:t>
            </a:r>
          </a:p>
          <a:p>
            <a:r>
              <a:rPr lang="en-US" sz="2400" dirty="0">
                <a:latin typeface="Century Gothic" panose="020B0502020202020204" pitchFamily="34" charset="0"/>
              </a:rPr>
              <a:t>- A finite set of directed lines called branches that connect the nodes.</a:t>
            </a:r>
          </a:p>
          <a:p>
            <a:r>
              <a:rPr lang="en-US" sz="2400" dirty="0">
                <a:latin typeface="Century Gothic" panose="020B0502020202020204" pitchFamily="34" charset="0"/>
              </a:rPr>
              <a:t>- A tree consists of nodes with a parent-child relationship. </a:t>
            </a:r>
          </a:p>
          <a:p>
            <a:pPr marL="342900" indent="-342900">
              <a:buFontTx/>
              <a:buChar char="-"/>
            </a:pPr>
            <a:r>
              <a:rPr lang="en-US" sz="2400" dirty="0">
                <a:latin typeface="Century Gothic" panose="020B0502020202020204" pitchFamily="34" charset="0"/>
              </a:rPr>
              <a:t>There is  a special data item called the root of the tree.</a:t>
            </a:r>
          </a:p>
          <a:p>
            <a:r>
              <a:rPr lang="en-US" sz="2400" dirty="0">
                <a:latin typeface="Century Gothic" panose="020B0502020202020204" pitchFamily="34" charset="0"/>
              </a:rPr>
              <a:t>- Insertion and deletion as fast as in linked list. </a:t>
            </a:r>
          </a:p>
          <a:p>
            <a:r>
              <a:rPr lang="en-US" sz="2400" dirty="0">
                <a:latin typeface="Century Gothic" panose="020B0502020202020204" pitchFamily="34" charset="0"/>
              </a:rPr>
              <a:t>- Its remaining data items are partitioned into number of disjoint subsets, each of which is itself a tree again, called subtrees. </a:t>
            </a:r>
          </a:p>
          <a:p>
            <a:endParaRPr lang="en-NP" sz="2800" dirty="0">
              <a:latin typeface="Century Gothic" panose="020B0502020202020204" pitchFamily="34" charset="0"/>
            </a:endParaRPr>
          </a:p>
        </p:txBody>
      </p:sp>
      <p:sp>
        <p:nvSpPr>
          <p:cNvPr id="45" name="TextBox 44">
            <a:extLst>
              <a:ext uri="{FF2B5EF4-FFF2-40B4-BE49-F238E27FC236}">
                <a16:creationId xmlns:a16="http://schemas.microsoft.com/office/drawing/2014/main" id="{A063AE86-C311-4E4B-BE46-C5D1D09FDDEA}"/>
              </a:ext>
            </a:extLst>
          </p:cNvPr>
          <p:cNvSpPr txBox="1"/>
          <p:nvPr/>
        </p:nvSpPr>
        <p:spPr>
          <a:xfrm>
            <a:off x="4153972" y="1649516"/>
            <a:ext cx="2115411" cy="253916"/>
          </a:xfrm>
          <a:prstGeom prst="rect">
            <a:avLst/>
          </a:prstGeom>
          <a:noFill/>
        </p:spPr>
        <p:txBody>
          <a:bodyPr wrap="square">
            <a:spAutoFit/>
          </a:bodyPr>
          <a:lstStyle/>
          <a:p>
            <a:endParaRPr lang="en-MY" sz="1050" dirty="0"/>
          </a:p>
        </p:txBody>
      </p:sp>
      <p:sp>
        <p:nvSpPr>
          <p:cNvPr id="47" name="Rectangle: Rounded Corners 46">
            <a:extLst>
              <a:ext uri="{FF2B5EF4-FFF2-40B4-BE49-F238E27FC236}">
                <a16:creationId xmlns:a16="http://schemas.microsoft.com/office/drawing/2014/main" id="{EF8A7AB2-47AE-446B-927C-E20763580EB5}"/>
              </a:ext>
            </a:extLst>
          </p:cNvPr>
          <p:cNvSpPr/>
          <p:nvPr/>
        </p:nvSpPr>
        <p:spPr>
          <a:xfrm>
            <a:off x="5599173" y="542713"/>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42">
            <a:extLst>
              <a:ext uri="{FF2B5EF4-FFF2-40B4-BE49-F238E27FC236}">
                <a16:creationId xmlns:a16="http://schemas.microsoft.com/office/drawing/2014/main" id="{66B1B172-0B75-4DB3-9549-1209994A3257}"/>
              </a:ext>
            </a:extLst>
          </p:cNvPr>
          <p:cNvSpPr/>
          <p:nvPr/>
        </p:nvSpPr>
        <p:spPr>
          <a:xfrm>
            <a:off x="-543558"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Rounded Corners 47">
            <a:extLst>
              <a:ext uri="{FF2B5EF4-FFF2-40B4-BE49-F238E27FC236}">
                <a16:creationId xmlns:a16="http://schemas.microsoft.com/office/drawing/2014/main" id="{538F4F76-9815-4DC1-BEFA-1BC1C1A48C6B}"/>
              </a:ext>
            </a:extLst>
          </p:cNvPr>
          <p:cNvSpPr/>
          <p:nvPr/>
        </p:nvSpPr>
        <p:spPr>
          <a:xfrm>
            <a:off x="-1087831"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Rectangle: Rounded Corners 48">
            <a:extLst>
              <a:ext uri="{FF2B5EF4-FFF2-40B4-BE49-F238E27FC236}">
                <a16:creationId xmlns:a16="http://schemas.microsoft.com/office/drawing/2014/main" id="{F9A8CB86-7D28-474A-9A9A-FF22E8B275A7}"/>
              </a:ext>
            </a:extLst>
          </p:cNvPr>
          <p:cNvSpPr/>
          <p:nvPr/>
        </p:nvSpPr>
        <p:spPr>
          <a:xfrm>
            <a:off x="-1646055" y="600879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0" name="Graphic 49" descr="Home with solid fill">
            <a:extLst>
              <a:ext uri="{FF2B5EF4-FFF2-40B4-BE49-F238E27FC236}">
                <a16:creationId xmlns:a16="http://schemas.microsoft.com/office/drawing/2014/main" id="{4BA21E83-C78E-448C-8F7F-AB4108A67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616" y="6053701"/>
            <a:ext cx="320489" cy="320489"/>
          </a:xfrm>
          <a:prstGeom prst="rect">
            <a:avLst/>
          </a:prstGeom>
        </p:spPr>
      </p:pic>
      <p:pic>
        <p:nvPicPr>
          <p:cNvPr id="51" name="Graphic 50" descr="Caret Up with solid fill">
            <a:extLst>
              <a:ext uri="{FF2B5EF4-FFF2-40B4-BE49-F238E27FC236}">
                <a16:creationId xmlns:a16="http://schemas.microsoft.com/office/drawing/2014/main" id="{330B6D3A-247C-4325-8AAA-09906665DC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045" y="4676085"/>
            <a:ext cx="392341" cy="392341"/>
          </a:xfrm>
          <a:prstGeom prst="rect">
            <a:avLst/>
          </a:prstGeom>
        </p:spPr>
      </p:pic>
      <p:pic>
        <p:nvPicPr>
          <p:cNvPr id="54" name="Graphic 53" descr="Caret Up with solid fill">
            <a:extLst>
              <a:ext uri="{FF2B5EF4-FFF2-40B4-BE49-F238E27FC236}">
                <a16:creationId xmlns:a16="http://schemas.microsoft.com/office/drawing/2014/main" id="{C3C6DF5A-C3EF-4188-BDF2-A35587218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048318" y="5359905"/>
            <a:ext cx="392341" cy="392341"/>
          </a:xfrm>
          <a:prstGeom prst="rect">
            <a:avLst/>
          </a:prstGeom>
        </p:spPr>
      </p:pic>
    </p:spTree>
    <p:extLst>
      <p:ext uri="{BB962C8B-B14F-4D97-AF65-F5344CB8AC3E}">
        <p14:creationId xmlns:p14="http://schemas.microsoft.com/office/powerpoint/2010/main" val="3801020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1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childTnLst>
                          </p:cTn>
                        </p:par>
                        <p:par>
                          <p:cTn id="13" fill="hold">
                            <p:stCondLst>
                              <p:cond delay="1100"/>
                            </p:stCondLst>
                            <p:childTnLst>
                              <p:par>
                                <p:cTn id="14" presetID="2" presetClass="entr" presetSubtype="4" accel="50000" decel="5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ppt_x"/>
                                          </p:val>
                                        </p:tav>
                                        <p:tav tm="100000">
                                          <p:val>
                                            <p:strVal val="#ppt_x"/>
                                          </p:val>
                                        </p:tav>
                                      </p:tavLst>
                                    </p:anim>
                                    <p:anim calcmode="lin" valueType="num">
                                      <p:cBhvr additive="base">
                                        <p:cTn id="17" dur="1000" fill="hold"/>
                                        <p:tgtEl>
                                          <p:spTgt spid="29"/>
                                        </p:tgtEl>
                                        <p:attrNameLst>
                                          <p:attrName>ppt_y</p:attrName>
                                        </p:attrNameLst>
                                      </p:cBhvr>
                                      <p:tavLst>
                                        <p:tav tm="0">
                                          <p:val>
                                            <p:strVal val="1+#ppt_h/2"/>
                                          </p:val>
                                        </p:tav>
                                        <p:tav tm="100000">
                                          <p:val>
                                            <p:strVal val="#ppt_y"/>
                                          </p:val>
                                        </p:tav>
                                      </p:tavLst>
                                    </p:anim>
                                  </p:childTnLst>
                                </p:cTn>
                              </p:par>
                            </p:childTnLst>
                          </p:cTn>
                        </p:par>
                        <p:par>
                          <p:cTn id="18" fill="hold">
                            <p:stCondLst>
                              <p:cond delay="2100"/>
                            </p:stCondLst>
                            <p:childTnLst>
                              <p:par>
                                <p:cTn id="19" presetID="10" presetClass="entr" presetSubtype="0" fill="hold" nodeType="after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Effect transition="in" filter="fade">
                                      <p:cBhvr>
                                        <p:cTn id="21" dur="500"/>
                                        <p:tgtEl>
                                          <p:spTgt spid="41">
                                            <p:txEl>
                                              <p:pRg st="0" end="0"/>
                                            </p:txEl>
                                          </p:spTgt>
                                        </p:tgtEl>
                                      </p:cBhvr>
                                    </p:animEffect>
                                  </p:childTnLst>
                                </p:cTn>
                              </p:par>
                            </p:childTnLst>
                          </p:cTn>
                        </p:par>
                        <p:par>
                          <p:cTn id="22" fill="hold">
                            <p:stCondLst>
                              <p:cond delay="2600"/>
                            </p:stCondLst>
                            <p:childTnLst>
                              <p:par>
                                <p:cTn id="23" presetID="10" presetClass="entr" presetSubtype="0" fill="hold" nodeType="afterEffect">
                                  <p:stCondLst>
                                    <p:cond delay="0"/>
                                  </p:stCondLst>
                                  <p:childTnLst>
                                    <p:set>
                                      <p:cBhvr>
                                        <p:cTn id="24" dur="1" fill="hold">
                                          <p:stCondLst>
                                            <p:cond delay="0"/>
                                          </p:stCondLst>
                                        </p:cTn>
                                        <p:tgtEl>
                                          <p:spTgt spid="41">
                                            <p:txEl>
                                              <p:pRg st="2" end="2"/>
                                            </p:txEl>
                                          </p:spTgt>
                                        </p:tgtEl>
                                        <p:attrNameLst>
                                          <p:attrName>style.visibility</p:attrName>
                                        </p:attrNameLst>
                                      </p:cBhvr>
                                      <p:to>
                                        <p:strVal val="visible"/>
                                      </p:to>
                                    </p:set>
                                    <p:animEffect transition="in" filter="fade">
                                      <p:cBhvr>
                                        <p:cTn id="25" dur="500"/>
                                        <p:tgtEl>
                                          <p:spTgt spid="41">
                                            <p:txEl>
                                              <p:pRg st="2" end="2"/>
                                            </p:txEl>
                                          </p:spTgt>
                                        </p:tgtEl>
                                      </p:cBhvr>
                                    </p:animEffect>
                                  </p:childTnLst>
                                </p:cTn>
                              </p:par>
                            </p:childTnLst>
                          </p:cTn>
                        </p:par>
                        <p:par>
                          <p:cTn id="26" fill="hold">
                            <p:stCondLst>
                              <p:cond delay="3100"/>
                            </p:stCondLst>
                            <p:childTnLst>
                              <p:par>
                                <p:cTn id="27" presetID="10" presetClass="entr" presetSubtype="0" fill="hold" nodeType="afterEffect">
                                  <p:stCondLst>
                                    <p:cond delay="0"/>
                                  </p:stCondLst>
                                  <p:childTnLst>
                                    <p:set>
                                      <p:cBhvr>
                                        <p:cTn id="28" dur="1" fill="hold">
                                          <p:stCondLst>
                                            <p:cond delay="0"/>
                                          </p:stCondLst>
                                        </p:cTn>
                                        <p:tgtEl>
                                          <p:spTgt spid="41">
                                            <p:txEl>
                                              <p:pRg st="3" end="3"/>
                                            </p:txEl>
                                          </p:spTgt>
                                        </p:tgtEl>
                                        <p:attrNameLst>
                                          <p:attrName>style.visibility</p:attrName>
                                        </p:attrNameLst>
                                      </p:cBhvr>
                                      <p:to>
                                        <p:strVal val="visible"/>
                                      </p:to>
                                    </p:set>
                                    <p:animEffect transition="in" filter="fade">
                                      <p:cBhvr>
                                        <p:cTn id="29" dur="500"/>
                                        <p:tgtEl>
                                          <p:spTgt spid="41">
                                            <p:txEl>
                                              <p:pRg st="3" end="3"/>
                                            </p:txEl>
                                          </p:spTgt>
                                        </p:tgtEl>
                                      </p:cBhvr>
                                    </p:animEffect>
                                  </p:childTnLst>
                                </p:cTn>
                              </p:par>
                            </p:childTnLst>
                          </p:cTn>
                        </p:par>
                        <p:par>
                          <p:cTn id="30" fill="hold">
                            <p:stCondLst>
                              <p:cond delay="3600"/>
                            </p:stCondLst>
                            <p:childTnLst>
                              <p:par>
                                <p:cTn id="31" presetID="10" presetClass="entr" presetSubtype="0" fill="hold" nodeType="afterEffect">
                                  <p:stCondLst>
                                    <p:cond delay="0"/>
                                  </p:stCondLst>
                                  <p:childTnLst>
                                    <p:set>
                                      <p:cBhvr>
                                        <p:cTn id="32" dur="1" fill="hold">
                                          <p:stCondLst>
                                            <p:cond delay="0"/>
                                          </p:stCondLst>
                                        </p:cTn>
                                        <p:tgtEl>
                                          <p:spTgt spid="41">
                                            <p:txEl>
                                              <p:pRg st="4" end="4"/>
                                            </p:txEl>
                                          </p:spTgt>
                                        </p:tgtEl>
                                        <p:attrNameLst>
                                          <p:attrName>style.visibility</p:attrName>
                                        </p:attrNameLst>
                                      </p:cBhvr>
                                      <p:to>
                                        <p:strVal val="visible"/>
                                      </p:to>
                                    </p:set>
                                    <p:animEffect transition="in" filter="fade">
                                      <p:cBhvr>
                                        <p:cTn id="33" dur="500"/>
                                        <p:tgtEl>
                                          <p:spTgt spid="41">
                                            <p:txEl>
                                              <p:pRg st="4" end="4"/>
                                            </p:txEl>
                                          </p:spTgt>
                                        </p:tgtEl>
                                      </p:cBhvr>
                                    </p:animEffect>
                                  </p:childTnLst>
                                </p:cTn>
                              </p:par>
                            </p:childTnLst>
                          </p:cTn>
                        </p:par>
                        <p:par>
                          <p:cTn id="34" fill="hold">
                            <p:stCondLst>
                              <p:cond delay="4100"/>
                            </p:stCondLst>
                            <p:childTnLst>
                              <p:par>
                                <p:cTn id="35" presetID="10" presetClass="entr" presetSubtype="0" fill="hold" nodeType="afterEffect">
                                  <p:stCondLst>
                                    <p:cond delay="0"/>
                                  </p:stCondLst>
                                  <p:childTnLst>
                                    <p:set>
                                      <p:cBhvr>
                                        <p:cTn id="36" dur="1" fill="hold">
                                          <p:stCondLst>
                                            <p:cond delay="0"/>
                                          </p:stCondLst>
                                        </p:cTn>
                                        <p:tgtEl>
                                          <p:spTgt spid="41">
                                            <p:txEl>
                                              <p:pRg st="5" end="5"/>
                                            </p:txEl>
                                          </p:spTgt>
                                        </p:tgtEl>
                                        <p:attrNameLst>
                                          <p:attrName>style.visibility</p:attrName>
                                        </p:attrNameLst>
                                      </p:cBhvr>
                                      <p:to>
                                        <p:strVal val="visible"/>
                                      </p:to>
                                    </p:set>
                                    <p:animEffect transition="in" filter="fade">
                                      <p:cBhvr>
                                        <p:cTn id="37" dur="500"/>
                                        <p:tgtEl>
                                          <p:spTgt spid="41">
                                            <p:txEl>
                                              <p:pRg st="5" end="5"/>
                                            </p:txEl>
                                          </p:spTgt>
                                        </p:tgtEl>
                                      </p:cBhvr>
                                    </p:animEffect>
                                  </p:childTnLst>
                                </p:cTn>
                              </p:par>
                            </p:childTnLst>
                          </p:cTn>
                        </p:par>
                        <p:par>
                          <p:cTn id="38" fill="hold">
                            <p:stCondLst>
                              <p:cond delay="4600"/>
                            </p:stCondLst>
                            <p:childTnLst>
                              <p:par>
                                <p:cTn id="39" presetID="10" presetClass="entr" presetSubtype="0" fill="hold" nodeType="afterEffect">
                                  <p:stCondLst>
                                    <p:cond delay="0"/>
                                  </p:stCondLst>
                                  <p:childTnLst>
                                    <p:set>
                                      <p:cBhvr>
                                        <p:cTn id="40" dur="1" fill="hold">
                                          <p:stCondLst>
                                            <p:cond delay="0"/>
                                          </p:stCondLst>
                                        </p:cTn>
                                        <p:tgtEl>
                                          <p:spTgt spid="41">
                                            <p:txEl>
                                              <p:pRg st="6" end="6"/>
                                            </p:txEl>
                                          </p:spTgt>
                                        </p:tgtEl>
                                        <p:attrNameLst>
                                          <p:attrName>style.visibility</p:attrName>
                                        </p:attrNameLst>
                                      </p:cBhvr>
                                      <p:to>
                                        <p:strVal val="visible"/>
                                      </p:to>
                                    </p:set>
                                    <p:animEffect transition="in" filter="fade">
                                      <p:cBhvr>
                                        <p:cTn id="41" dur="500"/>
                                        <p:tgtEl>
                                          <p:spTgt spid="41">
                                            <p:txEl>
                                              <p:pRg st="6" end="6"/>
                                            </p:txEl>
                                          </p:spTgt>
                                        </p:tgtEl>
                                      </p:cBhvr>
                                    </p:animEffect>
                                  </p:childTnLst>
                                </p:cTn>
                              </p:par>
                            </p:childTnLst>
                          </p:cTn>
                        </p:par>
                        <p:par>
                          <p:cTn id="42" fill="hold">
                            <p:stCondLst>
                              <p:cond delay="5100"/>
                            </p:stCondLst>
                            <p:childTnLst>
                              <p:par>
                                <p:cTn id="43" presetID="10" presetClass="entr" presetSubtype="0" fill="hold" nodeType="afterEffect">
                                  <p:stCondLst>
                                    <p:cond delay="0"/>
                                  </p:stCondLst>
                                  <p:childTnLst>
                                    <p:set>
                                      <p:cBhvr>
                                        <p:cTn id="44" dur="1" fill="hold">
                                          <p:stCondLst>
                                            <p:cond delay="0"/>
                                          </p:stCondLst>
                                        </p:cTn>
                                        <p:tgtEl>
                                          <p:spTgt spid="41">
                                            <p:txEl>
                                              <p:pRg st="7" end="7"/>
                                            </p:txEl>
                                          </p:spTgt>
                                        </p:tgtEl>
                                        <p:attrNameLst>
                                          <p:attrName>style.visibility</p:attrName>
                                        </p:attrNameLst>
                                      </p:cBhvr>
                                      <p:to>
                                        <p:strVal val="visible"/>
                                      </p:to>
                                    </p:set>
                                    <p:animEffect transition="in" filter="fade">
                                      <p:cBhvr>
                                        <p:cTn id="45" dur="500"/>
                                        <p:tgtEl>
                                          <p:spTgt spid="41">
                                            <p:txEl>
                                              <p:pRg st="7" end="7"/>
                                            </p:txEl>
                                          </p:spTgt>
                                        </p:tgtEl>
                                      </p:cBhvr>
                                    </p:animEffect>
                                  </p:childTnLst>
                                </p:cTn>
                              </p:par>
                            </p:childTnLst>
                          </p:cTn>
                        </p:par>
                        <p:par>
                          <p:cTn id="46" fill="hold">
                            <p:stCondLst>
                              <p:cond delay="5600"/>
                            </p:stCondLst>
                            <p:childTnLst>
                              <p:par>
                                <p:cTn id="47" presetID="10" presetClass="entr" presetSubtype="0" fill="hold" nodeType="afterEffect">
                                  <p:stCondLst>
                                    <p:cond delay="0"/>
                                  </p:stCondLst>
                                  <p:childTnLst>
                                    <p:set>
                                      <p:cBhvr>
                                        <p:cTn id="48" dur="1" fill="hold">
                                          <p:stCondLst>
                                            <p:cond delay="0"/>
                                          </p:stCondLst>
                                        </p:cTn>
                                        <p:tgtEl>
                                          <p:spTgt spid="41">
                                            <p:txEl>
                                              <p:pRg st="8" end="8"/>
                                            </p:txEl>
                                          </p:spTgt>
                                        </p:tgtEl>
                                        <p:attrNameLst>
                                          <p:attrName>style.visibility</p:attrName>
                                        </p:attrNameLst>
                                      </p:cBhvr>
                                      <p:to>
                                        <p:strVal val="visible"/>
                                      </p:to>
                                    </p:set>
                                    <p:animEffect transition="in" filter="fade">
                                      <p:cBhvr>
                                        <p:cTn id="49" dur="500"/>
                                        <p:tgtEl>
                                          <p:spTgt spid="4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3">
            <a:extLst>
              <a:ext uri="{FF2B5EF4-FFF2-40B4-BE49-F238E27FC236}">
                <a16:creationId xmlns:a16="http://schemas.microsoft.com/office/drawing/2014/main" id="{45E006CB-CF45-643F-6660-24F835E1679D}"/>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4000" b="1"/>
              <a:t>              HUFFMAN ALGORITHM</a:t>
            </a:r>
            <a:endParaRPr lang="en-US" sz="4000" b="1" dirty="0"/>
          </a:p>
        </p:txBody>
      </p:sp>
      <p:sp>
        <p:nvSpPr>
          <p:cNvPr id="3" name="Content Placeholder 4">
            <a:extLst>
              <a:ext uri="{FF2B5EF4-FFF2-40B4-BE49-F238E27FC236}">
                <a16:creationId xmlns:a16="http://schemas.microsoft.com/office/drawing/2014/main" id="{4C3EE2B4-DA26-FCB0-3B74-15BCEF309704}"/>
              </a:ext>
            </a:extLst>
          </p:cNvPr>
          <p:cNvSpPr txBox="1">
            <a:spLocks/>
          </p:cNvSpPr>
          <p:nvPr/>
        </p:nvSpPr>
        <p:spPr>
          <a:xfrm>
            <a:off x="838200" y="1690688"/>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Huffman algorithm was proposed by David Huffman in 1951.</a:t>
            </a:r>
          </a:p>
          <a:p>
            <a:r>
              <a:rPr lang="en-US" sz="2400"/>
              <a:t>It is an extended form of binary tree.</a:t>
            </a:r>
          </a:p>
          <a:p>
            <a:r>
              <a:rPr lang="en-US" sz="2400"/>
              <a:t>It is generally useful to compress useful to compress the data in which there are frequently occurring character.</a:t>
            </a:r>
          </a:p>
          <a:p>
            <a:r>
              <a:rPr lang="en-US" sz="2400"/>
              <a:t>It is a method for building an extended binary tree with a minimum weighted path length from a set of given weights.</a:t>
            </a:r>
          </a:p>
          <a:p>
            <a:r>
              <a:rPr lang="en-US" sz="2400"/>
              <a:t>This is the method of reducing complex code into simpler sequence.</a:t>
            </a:r>
          </a:p>
          <a:p>
            <a:endParaRPr lang="en-US" sz="2400"/>
          </a:p>
          <a:p>
            <a:endParaRPr lang="en-US" sz="2400"/>
          </a:p>
          <a:p>
            <a:endParaRPr lang="en-US" sz="2400"/>
          </a:p>
          <a:p>
            <a:endParaRPr lang="en-US" sz="1600" dirty="0"/>
          </a:p>
        </p:txBody>
      </p:sp>
    </p:spTree>
    <p:extLst>
      <p:ext uri="{BB962C8B-B14F-4D97-AF65-F5344CB8AC3E}">
        <p14:creationId xmlns:p14="http://schemas.microsoft.com/office/powerpoint/2010/main" val="19494115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EA9A61A-6948-143D-DF17-FB0F615D514A}"/>
              </a:ext>
            </a:extLst>
          </p:cNvPr>
          <p:cNvSpPr txBox="1">
            <a:spLocks/>
          </p:cNvSpPr>
          <p:nvPr/>
        </p:nvSpPr>
        <p:spPr>
          <a:xfrm>
            <a:off x="977685" y="22884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         Properties of Huffman algorithm</a:t>
            </a:r>
            <a:r>
              <a:rPr lang="en-US" b="1"/>
              <a:t>. </a:t>
            </a:r>
            <a:endParaRPr lang="en-US" b="1" dirty="0"/>
          </a:p>
        </p:txBody>
      </p:sp>
      <p:sp>
        <p:nvSpPr>
          <p:cNvPr id="3" name="Content Placeholder 2">
            <a:extLst>
              <a:ext uri="{FF2B5EF4-FFF2-40B4-BE49-F238E27FC236}">
                <a16:creationId xmlns:a16="http://schemas.microsoft.com/office/drawing/2014/main" id="{0AB62703-9E58-BEE4-78D0-32E388500DD5}"/>
              </a:ext>
            </a:extLst>
          </p:cNvPr>
          <p:cNvSpPr txBox="1">
            <a:spLocks/>
          </p:cNvSpPr>
          <p:nvPr/>
        </p:nvSpPr>
        <p:spPr>
          <a:xfrm>
            <a:off x="838200" y="1554405"/>
            <a:ext cx="10436817" cy="42962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It is lossless data compression algorithm.</a:t>
            </a:r>
          </a:p>
          <a:p>
            <a:r>
              <a:rPr lang="en-US" sz="2400"/>
              <a:t>It is variable length encoding system.</a:t>
            </a:r>
          </a:p>
          <a:p>
            <a:r>
              <a:rPr lang="en-US" sz="2400"/>
              <a:t>Generally bit ‘0’ represents the left child and ‘1’ represents the right child.</a:t>
            </a:r>
          </a:p>
          <a:p>
            <a:r>
              <a:rPr lang="en-US" sz="2400"/>
              <a:t>It should contain root node.</a:t>
            </a:r>
          </a:p>
          <a:p>
            <a:r>
              <a:rPr lang="en-US" sz="2400"/>
              <a:t>The Huffman code results in unambiguous code.</a:t>
            </a:r>
          </a:p>
          <a:p>
            <a:r>
              <a:rPr lang="en-US" sz="2400"/>
              <a:t>The code is reversible without any loss.</a:t>
            </a:r>
            <a:br>
              <a:rPr lang="en-US" sz="2400"/>
            </a:br>
            <a:endParaRPr lang="en-US" sz="2400"/>
          </a:p>
          <a:p>
            <a:endParaRPr lang="en-US" sz="2400"/>
          </a:p>
          <a:p>
            <a:endParaRPr lang="en-US" dirty="0"/>
          </a:p>
        </p:txBody>
      </p:sp>
    </p:spTree>
    <p:extLst>
      <p:ext uri="{BB962C8B-B14F-4D97-AF65-F5344CB8AC3E}">
        <p14:creationId xmlns:p14="http://schemas.microsoft.com/office/powerpoint/2010/main" val="13512901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99DC52E-9736-9602-C542-FCC77D8B8518}"/>
              </a:ext>
            </a:extLst>
          </p:cNvPr>
          <p:cNvSpPr txBox="1">
            <a:spLocks/>
          </p:cNvSpPr>
          <p:nvPr/>
        </p:nvSpPr>
        <p:spPr>
          <a:xfrm>
            <a:off x="838200" y="365125"/>
            <a:ext cx="10515600" cy="132556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br>
            <a:r>
              <a:rPr lang="en-US"/>
              <a:t>                            </a:t>
            </a:r>
            <a:r>
              <a:rPr lang="en-US" b="1">
                <a:latin typeface="+mn-lt"/>
              </a:rPr>
              <a:t>Algorit</a:t>
            </a:r>
            <a:r>
              <a:rPr lang="en-US" b="1"/>
              <a:t>hm</a:t>
            </a:r>
            <a:br>
              <a:rPr lang="en-US"/>
            </a:br>
            <a:endParaRPr lang="en-US" dirty="0"/>
          </a:p>
        </p:txBody>
      </p:sp>
      <p:sp>
        <p:nvSpPr>
          <p:cNvPr id="3" name="Content Placeholder 2">
            <a:extLst>
              <a:ext uri="{FF2B5EF4-FFF2-40B4-BE49-F238E27FC236}">
                <a16:creationId xmlns:a16="http://schemas.microsoft.com/office/drawing/2014/main" id="{2BC6BF0E-C8D5-7159-5045-75D85B2E4F4E}"/>
              </a:ext>
            </a:extLst>
          </p:cNvPr>
          <p:cNvSpPr txBox="1">
            <a:spLocks/>
          </p:cNvSpPr>
          <p:nvPr/>
        </p:nvSpPr>
        <p:spPr>
          <a:xfrm>
            <a:off x="597976" y="159315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buFont typeface="+mj-lt"/>
              <a:buAutoNum type="arabicPeriod"/>
            </a:pPr>
            <a:r>
              <a:rPr lang="en-US" sz="2400">
                <a:latin typeface="urw-din"/>
              </a:rPr>
              <a:t>All leaf nodes (Min Heap is used as a priority queue. The value of frequency field is used to compare two nodes in min heap. Initially, the least frequent character is at root)</a:t>
            </a:r>
          </a:p>
          <a:p>
            <a:pPr marL="457200" indent="-457200" algn="just">
              <a:buFont typeface="+mj-lt"/>
              <a:buAutoNum type="arabicPeriod"/>
            </a:pPr>
            <a:r>
              <a:rPr lang="en-US" sz="2400">
                <a:latin typeface="urw-din"/>
              </a:rPr>
              <a:t>Extract two nodes with the minimum frequency from the min heap.</a:t>
            </a:r>
          </a:p>
          <a:p>
            <a:pPr marL="457200" indent="-457200" algn="just">
              <a:buFont typeface="+mj-lt"/>
              <a:buAutoNum type="arabicPeriod"/>
            </a:pPr>
            <a:r>
              <a:rPr lang="en-US" sz="2400">
                <a:latin typeface="urw-din"/>
              </a:rPr>
              <a:t>Create a new internal node with a frequency equal to the sum of the two nodes frequencies. Make the first extracted node as its left child and the other extracted node as its right child. Add this node to the min heap.</a:t>
            </a:r>
          </a:p>
          <a:p>
            <a:pPr marL="457200" indent="-457200" algn="just">
              <a:buFont typeface="+mj-lt"/>
              <a:buAutoNum type="arabicPeriod"/>
            </a:pPr>
            <a:r>
              <a:rPr lang="en-US" sz="2400">
                <a:latin typeface="urw-din"/>
              </a:rPr>
              <a:t>Create a new internal node with a frequency equal to the sum of the two nodes frequencies. Make the first extracted node as its left child and the other extracted node as its right child. Add this node to the min heap.</a:t>
            </a:r>
          </a:p>
          <a:p>
            <a:pPr marL="457200" indent="-457200" algn="just">
              <a:buFont typeface="+mj-lt"/>
              <a:buAutoNum type="arabicPeriod"/>
            </a:pPr>
            <a:endParaRPr lang="en-US" sz="2400">
              <a:latin typeface="urw-din"/>
            </a:endParaRPr>
          </a:p>
          <a:p>
            <a:pPr marL="457200" indent="-457200" algn="just">
              <a:buFont typeface="+mj-lt"/>
              <a:buAutoNum type="arabicPeriod"/>
            </a:pPr>
            <a:endParaRPr lang="en-US" sz="2000">
              <a:latin typeface="urw-din"/>
            </a:endParaRPr>
          </a:p>
          <a:p>
            <a:endParaRPr lang="en-US" dirty="0"/>
          </a:p>
        </p:txBody>
      </p:sp>
    </p:spTree>
    <p:extLst>
      <p:ext uri="{BB962C8B-B14F-4D97-AF65-F5344CB8AC3E}">
        <p14:creationId xmlns:p14="http://schemas.microsoft.com/office/powerpoint/2010/main" val="26212204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9C773840-67FA-9EF2-1703-EE333A65F99C}"/>
              </a:ext>
            </a:extLst>
          </p:cNvPr>
          <p:cNvSpPr txBox="1"/>
          <p:nvPr/>
        </p:nvSpPr>
        <p:spPr>
          <a:xfrm>
            <a:off x="428463" y="457200"/>
            <a:ext cx="11335074" cy="6278642"/>
          </a:xfrm>
          <a:prstGeom prst="rect">
            <a:avLst/>
          </a:prstGeom>
          <a:noFill/>
        </p:spPr>
        <p:txBody>
          <a:bodyPr wrap="square">
            <a:spAutoFit/>
          </a:bodyPr>
          <a:lstStyle/>
          <a:p>
            <a:r>
              <a:rPr lang="en-US" sz="2400" b="1" i="0" dirty="0">
                <a:effectLst/>
                <a:latin typeface="urw-din"/>
              </a:rPr>
              <a:t>Let us understand the algorithm with an example:</a:t>
            </a:r>
          </a:p>
          <a:p>
            <a:endParaRPr lang="en-US" b="1" dirty="0">
              <a:latin typeface="urw-din"/>
            </a:endParaRPr>
          </a:p>
          <a:p>
            <a:r>
              <a:rPr lang="en-US" b="1" dirty="0">
                <a:latin typeface="urw-din"/>
              </a:rPr>
              <a:t>Character </a:t>
            </a:r>
            <a:r>
              <a:rPr lang="en-US" dirty="0">
                <a:latin typeface="urw-din"/>
              </a:rPr>
              <a:t>        </a:t>
            </a:r>
            <a:r>
              <a:rPr lang="en-US" b="1" dirty="0">
                <a:latin typeface="urw-din"/>
              </a:rPr>
              <a:t>frequency</a:t>
            </a:r>
          </a:p>
          <a:p>
            <a:r>
              <a:rPr lang="en-US" b="0" i="0" dirty="0">
                <a:effectLst/>
                <a:latin typeface="urw-din"/>
              </a:rPr>
              <a:t>      a                         </a:t>
            </a:r>
            <a:r>
              <a:rPr lang="en-US" dirty="0">
                <a:latin typeface="urw-din"/>
              </a:rPr>
              <a:t>5</a:t>
            </a:r>
          </a:p>
          <a:p>
            <a:r>
              <a:rPr lang="en-US" b="0" i="0" dirty="0">
                <a:effectLst/>
                <a:latin typeface="urw-din"/>
              </a:rPr>
              <a:t>      b                         9</a:t>
            </a:r>
          </a:p>
          <a:p>
            <a:r>
              <a:rPr lang="en-US" b="0" i="0" dirty="0">
                <a:effectLst/>
                <a:latin typeface="urw-din"/>
              </a:rPr>
              <a:t>      c                         12</a:t>
            </a:r>
          </a:p>
          <a:p>
            <a:r>
              <a:rPr lang="en-US" dirty="0">
                <a:latin typeface="urw-din"/>
              </a:rPr>
              <a:t>      d                         13</a:t>
            </a:r>
          </a:p>
          <a:p>
            <a:r>
              <a:rPr lang="en-US" b="0" i="0" dirty="0">
                <a:effectLst/>
                <a:latin typeface="urw-din"/>
              </a:rPr>
              <a:t>      e                         16</a:t>
            </a:r>
          </a:p>
          <a:p>
            <a:r>
              <a:rPr lang="en-US" dirty="0">
                <a:latin typeface="urw-din"/>
              </a:rPr>
              <a:t>      f                          45</a:t>
            </a:r>
          </a:p>
          <a:p>
            <a:endParaRPr lang="en-US" b="0" i="0" dirty="0">
              <a:effectLst/>
              <a:latin typeface="urw-din"/>
            </a:endParaRPr>
          </a:p>
          <a:p>
            <a:r>
              <a:rPr lang="en-US" b="1" i="0" dirty="0">
                <a:effectLst/>
                <a:latin typeface="urw-din"/>
              </a:rPr>
              <a:t>Step 1.</a:t>
            </a:r>
            <a:r>
              <a:rPr lang="en-US" b="0" i="0" dirty="0">
                <a:effectLst/>
                <a:latin typeface="urw-din"/>
              </a:rPr>
              <a:t> Build a min heap that contains 6 nodes where each node represents root of a tree with single node.</a:t>
            </a:r>
            <a:br>
              <a:rPr lang="en-US" dirty="0"/>
            </a:br>
            <a:r>
              <a:rPr lang="en-US" b="1" i="0" dirty="0">
                <a:effectLst/>
                <a:latin typeface="urw-din"/>
              </a:rPr>
              <a:t>Step 2.</a:t>
            </a:r>
            <a:r>
              <a:rPr lang="en-US" b="0" i="0" dirty="0">
                <a:effectLst/>
                <a:latin typeface="urw-din"/>
              </a:rPr>
              <a:t> Extract two minimum frequency nodes from min heap. Add a new internal node with frequency 5 + 9 = 14.</a:t>
            </a:r>
          </a:p>
          <a:p>
            <a:br>
              <a:rPr lang="en-US" dirty="0"/>
            </a:br>
            <a:r>
              <a:rPr lang="en-US" b="0" i="0" dirty="0">
                <a:effectLst/>
                <a:latin typeface="urw-din"/>
              </a:rPr>
              <a:t> </a:t>
            </a:r>
            <a:br>
              <a:rPr lang="en-US" dirty="0"/>
            </a:br>
            <a:r>
              <a:rPr lang="en-US" b="0" i="0" dirty="0">
                <a:effectLst/>
                <a:latin typeface="urw-din"/>
              </a:rPr>
              <a:t> </a:t>
            </a:r>
          </a:p>
          <a:p>
            <a:endParaRPr lang="en-US" dirty="0">
              <a:latin typeface="urw-din"/>
            </a:endParaRPr>
          </a:p>
          <a:p>
            <a:endParaRPr lang="en-US" b="0" i="0" dirty="0">
              <a:effectLst/>
              <a:latin typeface="urw-din"/>
            </a:endParaRPr>
          </a:p>
          <a:p>
            <a:endParaRPr lang="en-US" dirty="0">
              <a:latin typeface="urw-din"/>
            </a:endParaRPr>
          </a:p>
          <a:p>
            <a:endParaRPr lang="en-US" b="0" i="0" dirty="0">
              <a:effectLst/>
              <a:latin typeface="urw-din"/>
            </a:endParaRPr>
          </a:p>
          <a:p>
            <a:r>
              <a:rPr lang="en-US" b="0" i="0" dirty="0">
                <a:effectLst/>
                <a:latin typeface="urw-din"/>
              </a:rPr>
              <a:t>Now min heap contains 5 nodes where 4 nodes are roots of trees with single element each, and one heap node is root of tree with 3 elements</a:t>
            </a:r>
          </a:p>
          <a:p>
            <a:endParaRPr lang="en-US" b="0" i="0" dirty="0">
              <a:effectLst/>
              <a:latin typeface="urw-din"/>
            </a:endParaRPr>
          </a:p>
        </p:txBody>
      </p:sp>
    </p:spTree>
    <p:extLst>
      <p:ext uri="{BB962C8B-B14F-4D97-AF65-F5344CB8AC3E}">
        <p14:creationId xmlns:p14="http://schemas.microsoft.com/office/powerpoint/2010/main" val="32901965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249E68F-8520-46E2-C58F-6C1ABE22E8F1}"/>
              </a:ext>
            </a:extLst>
          </p:cNvPr>
          <p:cNvSpPr txBox="1"/>
          <p:nvPr/>
        </p:nvSpPr>
        <p:spPr>
          <a:xfrm>
            <a:off x="296404" y="393632"/>
            <a:ext cx="11311825" cy="369332"/>
          </a:xfrm>
          <a:prstGeom prst="rect">
            <a:avLst/>
          </a:prstGeom>
          <a:noFill/>
        </p:spPr>
        <p:txBody>
          <a:bodyPr wrap="square">
            <a:spAutoFit/>
          </a:bodyPr>
          <a:lstStyle/>
          <a:p>
            <a:r>
              <a:rPr lang="en-US" b="1" i="0" dirty="0">
                <a:effectLst/>
                <a:latin typeface="urw-din"/>
              </a:rPr>
              <a:t>Step 3:</a:t>
            </a:r>
            <a:r>
              <a:rPr lang="en-US" b="0" i="0" dirty="0">
                <a:effectLst/>
                <a:latin typeface="urw-din"/>
              </a:rPr>
              <a:t> Extract two minimum frequency nodes from heap. Add a new internal node with frequency 12 + 13 = 25</a:t>
            </a:r>
          </a:p>
        </p:txBody>
      </p:sp>
      <p:pic>
        <p:nvPicPr>
          <p:cNvPr id="3" name="Picture 2">
            <a:extLst>
              <a:ext uri="{FF2B5EF4-FFF2-40B4-BE49-F238E27FC236}">
                <a16:creationId xmlns:a16="http://schemas.microsoft.com/office/drawing/2014/main" id="{51434155-6078-F452-C530-7A8FED298110}"/>
              </a:ext>
            </a:extLst>
          </p:cNvPr>
          <p:cNvPicPr>
            <a:picLocks noChangeAspect="1"/>
          </p:cNvPicPr>
          <p:nvPr/>
        </p:nvPicPr>
        <p:blipFill>
          <a:blip r:embed="rId4"/>
          <a:stretch>
            <a:fillRect/>
          </a:stretch>
        </p:blipFill>
        <p:spPr>
          <a:xfrm>
            <a:off x="3343598" y="762964"/>
            <a:ext cx="3463602" cy="1693201"/>
          </a:xfrm>
          <a:prstGeom prst="rect">
            <a:avLst/>
          </a:prstGeom>
        </p:spPr>
      </p:pic>
      <p:sp>
        <p:nvSpPr>
          <p:cNvPr id="4" name="TextBox 3">
            <a:extLst>
              <a:ext uri="{FF2B5EF4-FFF2-40B4-BE49-F238E27FC236}">
                <a16:creationId xmlns:a16="http://schemas.microsoft.com/office/drawing/2014/main" id="{8A5D438C-3366-CE80-8347-B2B5591D0408}"/>
              </a:ext>
            </a:extLst>
          </p:cNvPr>
          <p:cNvSpPr txBox="1"/>
          <p:nvPr/>
        </p:nvSpPr>
        <p:spPr>
          <a:xfrm>
            <a:off x="497881" y="2432601"/>
            <a:ext cx="11110348" cy="3816429"/>
          </a:xfrm>
          <a:prstGeom prst="rect">
            <a:avLst/>
          </a:prstGeom>
          <a:noFill/>
        </p:spPr>
        <p:txBody>
          <a:bodyPr wrap="square">
            <a:spAutoFit/>
          </a:bodyPr>
          <a:lstStyle/>
          <a:p>
            <a:r>
              <a:rPr lang="en-US" b="0" i="0" dirty="0">
                <a:effectLst/>
                <a:latin typeface="urw-din"/>
              </a:rPr>
              <a:t>Now min heap contains 4 nodes where 2 nodes are roots of trees with single element each, and two heap nodes are root of tree with more than one nodes</a:t>
            </a:r>
          </a:p>
          <a:p>
            <a:endParaRPr lang="en-US" dirty="0">
              <a:latin typeface="urw-din"/>
            </a:endParaRPr>
          </a:p>
          <a:p>
            <a:r>
              <a:rPr lang="en-US" sz="1600" b="1" i="0" dirty="0">
                <a:effectLst/>
                <a:latin typeface="urw-din"/>
              </a:rPr>
              <a:t>Character</a:t>
            </a:r>
            <a:r>
              <a:rPr lang="en-US" sz="1600" b="0" i="0" dirty="0">
                <a:effectLst/>
                <a:latin typeface="urw-din"/>
              </a:rPr>
              <a:t>       </a:t>
            </a:r>
            <a:r>
              <a:rPr lang="en-US" sz="1600" b="1" i="0" dirty="0">
                <a:effectLst/>
                <a:latin typeface="urw-din"/>
              </a:rPr>
              <a:t>frequency</a:t>
            </a:r>
          </a:p>
          <a:p>
            <a:endParaRPr lang="en-US" sz="1200" dirty="0">
              <a:latin typeface="urw-din"/>
            </a:endParaRPr>
          </a:p>
          <a:p>
            <a:r>
              <a:rPr lang="en-US" sz="1200" b="0" i="0" dirty="0">
                <a:effectLst/>
                <a:latin typeface="urw-din"/>
              </a:rPr>
              <a:t> </a:t>
            </a:r>
            <a:r>
              <a:rPr lang="en-US" sz="1400" dirty="0">
                <a:latin typeface="urw-din"/>
              </a:rPr>
              <a:t>I</a:t>
            </a:r>
            <a:r>
              <a:rPr lang="en-US" sz="1400" b="0" i="0" dirty="0">
                <a:effectLst/>
                <a:latin typeface="urw-din"/>
              </a:rPr>
              <a:t>nternal node                   14</a:t>
            </a:r>
          </a:p>
          <a:p>
            <a:r>
              <a:rPr lang="en-US" sz="1400" dirty="0">
                <a:latin typeface="urw-din"/>
              </a:rPr>
              <a:t>         e                                 16</a:t>
            </a:r>
          </a:p>
          <a:p>
            <a:r>
              <a:rPr lang="en-US" sz="1400" dirty="0">
                <a:latin typeface="urw-din"/>
              </a:rPr>
              <a:t>Internal node                    25</a:t>
            </a:r>
          </a:p>
          <a:p>
            <a:r>
              <a:rPr lang="en-US" sz="1400" b="0" i="0" dirty="0">
                <a:effectLst/>
                <a:latin typeface="urw-din"/>
              </a:rPr>
              <a:t>         f                                  45</a:t>
            </a:r>
          </a:p>
          <a:p>
            <a:endParaRPr lang="en-US" sz="1400" dirty="0">
              <a:latin typeface="urw-din"/>
            </a:endParaRPr>
          </a:p>
          <a:p>
            <a:r>
              <a:rPr lang="en-US" b="1" i="0" dirty="0">
                <a:effectLst/>
                <a:latin typeface="urw-din"/>
              </a:rPr>
              <a:t>Step 4:</a:t>
            </a:r>
            <a:r>
              <a:rPr lang="en-US" b="0" i="0" dirty="0">
                <a:effectLst/>
                <a:latin typeface="urw-din"/>
              </a:rPr>
              <a:t> Extract two minimum frequency nodes. Add a new internal node </a:t>
            </a:r>
          </a:p>
          <a:p>
            <a:r>
              <a:rPr lang="en-US" b="0" i="0" dirty="0">
                <a:effectLst/>
                <a:latin typeface="urw-din"/>
              </a:rPr>
              <a:t>with frequency 14 + 16 = 30</a:t>
            </a:r>
          </a:p>
          <a:p>
            <a:endParaRPr lang="en-US" b="0" i="0" dirty="0">
              <a:effectLst/>
              <a:latin typeface="urw-din"/>
            </a:endParaRPr>
          </a:p>
          <a:p>
            <a:endParaRPr lang="en-US" b="0" i="0" dirty="0">
              <a:effectLst/>
              <a:latin typeface="urw-din"/>
            </a:endParaRPr>
          </a:p>
          <a:p>
            <a:endParaRPr lang="en-US" dirty="0"/>
          </a:p>
        </p:txBody>
      </p:sp>
      <p:pic>
        <p:nvPicPr>
          <p:cNvPr id="5" name="Picture 4">
            <a:extLst>
              <a:ext uri="{FF2B5EF4-FFF2-40B4-BE49-F238E27FC236}">
                <a16:creationId xmlns:a16="http://schemas.microsoft.com/office/drawing/2014/main" id="{114FDB32-321E-3D6F-B47D-C4030A1D8E78}"/>
              </a:ext>
            </a:extLst>
          </p:cNvPr>
          <p:cNvPicPr>
            <a:picLocks noChangeAspect="1"/>
          </p:cNvPicPr>
          <p:nvPr/>
        </p:nvPicPr>
        <p:blipFill>
          <a:blip r:embed="rId5"/>
          <a:stretch>
            <a:fillRect/>
          </a:stretch>
        </p:blipFill>
        <p:spPr>
          <a:xfrm>
            <a:off x="7331219" y="4269784"/>
            <a:ext cx="4791822" cy="2417735"/>
          </a:xfrm>
          <a:prstGeom prst="rect">
            <a:avLst/>
          </a:prstGeom>
        </p:spPr>
      </p:pic>
    </p:spTree>
    <p:extLst>
      <p:ext uri="{BB962C8B-B14F-4D97-AF65-F5344CB8AC3E}">
        <p14:creationId xmlns:p14="http://schemas.microsoft.com/office/powerpoint/2010/main" val="29093389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343C9F31-1D00-A501-0542-0E80492D3471}"/>
              </a:ext>
            </a:extLst>
          </p:cNvPr>
          <p:cNvSpPr txBox="1"/>
          <p:nvPr/>
        </p:nvSpPr>
        <p:spPr>
          <a:xfrm>
            <a:off x="390880" y="268660"/>
            <a:ext cx="11358321" cy="2616101"/>
          </a:xfrm>
          <a:prstGeom prst="rect">
            <a:avLst/>
          </a:prstGeom>
          <a:noFill/>
        </p:spPr>
        <p:txBody>
          <a:bodyPr wrap="square">
            <a:spAutoFit/>
          </a:bodyPr>
          <a:lstStyle/>
          <a:p>
            <a:r>
              <a:rPr lang="en-US" b="0" i="0" dirty="0">
                <a:effectLst/>
                <a:latin typeface="urw-din"/>
              </a:rPr>
              <a:t>Now min heap contains 3 nodes.</a:t>
            </a:r>
          </a:p>
          <a:p>
            <a:endParaRPr lang="en-US" dirty="0">
              <a:latin typeface="urw-din"/>
            </a:endParaRPr>
          </a:p>
          <a:p>
            <a:r>
              <a:rPr lang="en-US" b="1" dirty="0">
                <a:latin typeface="urw-din"/>
              </a:rPr>
              <a:t>Character  </a:t>
            </a:r>
            <a:r>
              <a:rPr lang="en-US" dirty="0">
                <a:latin typeface="urw-din"/>
              </a:rPr>
              <a:t>      </a:t>
            </a:r>
            <a:r>
              <a:rPr lang="en-US" b="1" dirty="0">
                <a:latin typeface="urw-din"/>
              </a:rPr>
              <a:t>frequency </a:t>
            </a:r>
          </a:p>
          <a:p>
            <a:r>
              <a:rPr lang="en-US" sz="1400" dirty="0">
                <a:latin typeface="urw-din"/>
              </a:rPr>
              <a:t>Internal node                25</a:t>
            </a:r>
          </a:p>
          <a:p>
            <a:r>
              <a:rPr lang="en-US" sz="1400" dirty="0">
                <a:latin typeface="urw-din"/>
              </a:rPr>
              <a:t>Internal node                30</a:t>
            </a:r>
          </a:p>
          <a:p>
            <a:r>
              <a:rPr lang="en-US" sz="1400" dirty="0">
                <a:latin typeface="urw-din"/>
              </a:rPr>
              <a:t>         f                              45</a:t>
            </a:r>
          </a:p>
          <a:p>
            <a:endParaRPr lang="en-US" sz="1400" dirty="0">
              <a:latin typeface="urw-din"/>
            </a:endParaRPr>
          </a:p>
          <a:p>
            <a:r>
              <a:rPr lang="en-US" b="1" i="0" dirty="0">
                <a:effectLst/>
                <a:latin typeface="urw-din"/>
              </a:rPr>
              <a:t>Step 5:</a:t>
            </a:r>
            <a:r>
              <a:rPr lang="en-US" b="0" i="0" dirty="0">
                <a:effectLst/>
                <a:latin typeface="urw-din"/>
              </a:rPr>
              <a:t> Extract two minimum frequency nodes. Add a new internal node with frequency 25 + 30 = 55</a:t>
            </a:r>
          </a:p>
          <a:p>
            <a:r>
              <a:rPr lang="en-US" b="0" i="0" dirty="0">
                <a:solidFill>
                  <a:srgbClr val="FFFFFF"/>
                </a:solidFill>
                <a:effectLst/>
                <a:latin typeface="urw-din"/>
              </a:rPr>
              <a:t>Now min heap contains 2 nodes.</a:t>
            </a:r>
            <a:endParaRPr lang="en-US" b="0" i="0" dirty="0">
              <a:effectLst/>
              <a:latin typeface="urw-din"/>
            </a:endParaRPr>
          </a:p>
          <a:p>
            <a:endParaRPr lang="en-US" dirty="0"/>
          </a:p>
        </p:txBody>
      </p:sp>
      <p:pic>
        <p:nvPicPr>
          <p:cNvPr id="3" name="Picture 2">
            <a:extLst>
              <a:ext uri="{FF2B5EF4-FFF2-40B4-BE49-F238E27FC236}">
                <a16:creationId xmlns:a16="http://schemas.microsoft.com/office/drawing/2014/main" id="{2B73E0AB-7CDB-59CF-F53F-35714E41010E}"/>
              </a:ext>
            </a:extLst>
          </p:cNvPr>
          <p:cNvPicPr>
            <a:picLocks noChangeAspect="1"/>
          </p:cNvPicPr>
          <p:nvPr/>
        </p:nvPicPr>
        <p:blipFill>
          <a:blip r:embed="rId4"/>
          <a:stretch>
            <a:fillRect/>
          </a:stretch>
        </p:blipFill>
        <p:spPr>
          <a:xfrm>
            <a:off x="1893192" y="2428666"/>
            <a:ext cx="5976189" cy="2264309"/>
          </a:xfrm>
          <a:prstGeom prst="rect">
            <a:avLst/>
          </a:prstGeom>
        </p:spPr>
      </p:pic>
      <p:sp>
        <p:nvSpPr>
          <p:cNvPr id="4" name="TextBox 3">
            <a:extLst>
              <a:ext uri="{FF2B5EF4-FFF2-40B4-BE49-F238E27FC236}">
                <a16:creationId xmlns:a16="http://schemas.microsoft.com/office/drawing/2014/main" id="{A5D80BAD-F74C-E5CE-25AB-F8EBD58826B9}"/>
              </a:ext>
            </a:extLst>
          </p:cNvPr>
          <p:cNvSpPr txBox="1"/>
          <p:nvPr/>
        </p:nvSpPr>
        <p:spPr>
          <a:xfrm>
            <a:off x="552126" y="4790290"/>
            <a:ext cx="5976189" cy="1692771"/>
          </a:xfrm>
          <a:prstGeom prst="rect">
            <a:avLst/>
          </a:prstGeom>
          <a:noFill/>
        </p:spPr>
        <p:txBody>
          <a:bodyPr wrap="square">
            <a:spAutoFit/>
          </a:bodyPr>
          <a:lstStyle/>
          <a:p>
            <a:r>
              <a:rPr lang="en-US" b="0" i="0" dirty="0">
                <a:effectLst/>
                <a:latin typeface="urw-din"/>
              </a:rPr>
              <a:t>Now min heap contains 2 nodes.</a:t>
            </a:r>
          </a:p>
          <a:p>
            <a:endParaRPr lang="en-US" dirty="0">
              <a:latin typeface="urw-din"/>
            </a:endParaRPr>
          </a:p>
          <a:p>
            <a:r>
              <a:rPr lang="en-US" b="1" i="0" dirty="0">
                <a:effectLst/>
                <a:latin typeface="urw-din"/>
              </a:rPr>
              <a:t>Character</a:t>
            </a:r>
            <a:r>
              <a:rPr lang="en-US" b="0" i="0" dirty="0">
                <a:effectLst/>
                <a:latin typeface="urw-din"/>
              </a:rPr>
              <a:t>    </a:t>
            </a:r>
            <a:r>
              <a:rPr lang="en-US" b="1" i="0" dirty="0">
                <a:effectLst/>
                <a:latin typeface="urw-din"/>
              </a:rPr>
              <a:t>frequency</a:t>
            </a:r>
          </a:p>
          <a:p>
            <a:r>
              <a:rPr lang="en-US" sz="1600" dirty="0">
                <a:latin typeface="urw-din"/>
              </a:rPr>
              <a:t>     f                        45</a:t>
            </a:r>
          </a:p>
          <a:p>
            <a:r>
              <a:rPr lang="en-US" sz="1600" b="0" i="0" dirty="0">
                <a:effectLst/>
                <a:latin typeface="urw-din"/>
              </a:rPr>
              <a:t>Internal </a:t>
            </a:r>
            <a:r>
              <a:rPr lang="en-US" sz="1600" dirty="0">
                <a:latin typeface="urw-din"/>
              </a:rPr>
              <a:t>n</a:t>
            </a:r>
            <a:r>
              <a:rPr lang="en-US" sz="1600" b="0" i="0" dirty="0">
                <a:effectLst/>
                <a:latin typeface="urw-din"/>
              </a:rPr>
              <a:t>ode      55</a:t>
            </a:r>
          </a:p>
          <a:p>
            <a:endParaRPr lang="en-US" b="0" i="0" dirty="0">
              <a:effectLst/>
              <a:latin typeface="urw-din"/>
            </a:endParaRPr>
          </a:p>
        </p:txBody>
      </p:sp>
    </p:spTree>
    <p:extLst>
      <p:ext uri="{BB962C8B-B14F-4D97-AF65-F5344CB8AC3E}">
        <p14:creationId xmlns:p14="http://schemas.microsoft.com/office/powerpoint/2010/main" val="8605541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598E1E4A-0553-1FDD-A668-9CB4C0FE089C}"/>
              </a:ext>
            </a:extLst>
          </p:cNvPr>
          <p:cNvSpPr txBox="1"/>
          <p:nvPr/>
        </p:nvSpPr>
        <p:spPr>
          <a:xfrm>
            <a:off x="226661" y="215401"/>
            <a:ext cx="11265332" cy="707886"/>
          </a:xfrm>
          <a:prstGeom prst="rect">
            <a:avLst/>
          </a:prstGeom>
          <a:noFill/>
        </p:spPr>
        <p:txBody>
          <a:bodyPr wrap="square">
            <a:spAutoFit/>
          </a:bodyPr>
          <a:lstStyle/>
          <a:p>
            <a:r>
              <a:rPr lang="en-US" sz="2000" b="1" i="0" dirty="0">
                <a:effectLst/>
                <a:latin typeface="urw-din"/>
              </a:rPr>
              <a:t>Step 6:</a:t>
            </a:r>
            <a:r>
              <a:rPr lang="en-US" sz="2000" b="0" i="0" dirty="0">
                <a:effectLst/>
                <a:latin typeface="urw-din"/>
              </a:rPr>
              <a:t> Extract two minimum frequency nodes. Add a new internal node with frequency 45 + 55 = 100</a:t>
            </a:r>
          </a:p>
          <a:p>
            <a:endParaRPr lang="en-US" sz="2000" dirty="0"/>
          </a:p>
        </p:txBody>
      </p:sp>
      <p:pic>
        <p:nvPicPr>
          <p:cNvPr id="3" name="Picture 2">
            <a:extLst>
              <a:ext uri="{FF2B5EF4-FFF2-40B4-BE49-F238E27FC236}">
                <a16:creationId xmlns:a16="http://schemas.microsoft.com/office/drawing/2014/main" id="{85FC52B1-506D-C998-78DA-820D0671C78C}"/>
              </a:ext>
            </a:extLst>
          </p:cNvPr>
          <p:cNvPicPr>
            <a:picLocks noChangeAspect="1"/>
          </p:cNvPicPr>
          <p:nvPr/>
        </p:nvPicPr>
        <p:blipFill>
          <a:blip r:embed="rId4"/>
          <a:stretch>
            <a:fillRect/>
          </a:stretch>
        </p:blipFill>
        <p:spPr>
          <a:xfrm>
            <a:off x="2600079" y="636456"/>
            <a:ext cx="5088259" cy="2602690"/>
          </a:xfrm>
          <a:prstGeom prst="rect">
            <a:avLst/>
          </a:prstGeom>
        </p:spPr>
      </p:pic>
      <p:sp>
        <p:nvSpPr>
          <p:cNvPr id="4" name="TextBox 3">
            <a:extLst>
              <a:ext uri="{FF2B5EF4-FFF2-40B4-BE49-F238E27FC236}">
                <a16:creationId xmlns:a16="http://schemas.microsoft.com/office/drawing/2014/main" id="{AFB9C29A-B73F-1C0B-7D52-64586CF7543C}"/>
              </a:ext>
            </a:extLst>
          </p:cNvPr>
          <p:cNvSpPr txBox="1"/>
          <p:nvPr/>
        </p:nvSpPr>
        <p:spPr>
          <a:xfrm>
            <a:off x="296404" y="3368319"/>
            <a:ext cx="11397067" cy="2339102"/>
          </a:xfrm>
          <a:prstGeom prst="rect">
            <a:avLst/>
          </a:prstGeom>
          <a:noFill/>
        </p:spPr>
        <p:txBody>
          <a:bodyPr wrap="square">
            <a:spAutoFit/>
          </a:bodyPr>
          <a:lstStyle/>
          <a:p>
            <a:r>
              <a:rPr lang="en-US" sz="2000" b="0" i="0" dirty="0">
                <a:effectLst/>
                <a:latin typeface="urw-din"/>
              </a:rPr>
              <a:t>Now min heap contains only one node.</a:t>
            </a:r>
          </a:p>
          <a:p>
            <a:endParaRPr lang="en-US" sz="2000" dirty="0">
              <a:latin typeface="urw-din"/>
            </a:endParaRPr>
          </a:p>
          <a:p>
            <a:r>
              <a:rPr lang="en-US" sz="2000" b="1" i="0" dirty="0">
                <a:effectLst/>
                <a:latin typeface="urw-din"/>
              </a:rPr>
              <a:t>Character</a:t>
            </a:r>
            <a:r>
              <a:rPr lang="en-US" sz="2000" b="0" i="0" dirty="0">
                <a:effectLst/>
                <a:latin typeface="urw-din"/>
              </a:rPr>
              <a:t>        </a:t>
            </a:r>
            <a:r>
              <a:rPr lang="en-US" sz="2000" b="1" i="0" dirty="0">
                <a:effectLst/>
                <a:latin typeface="urw-din"/>
              </a:rPr>
              <a:t>Frequency</a:t>
            </a:r>
          </a:p>
          <a:p>
            <a:r>
              <a:rPr lang="en-US" dirty="0">
                <a:latin typeface="urw-din"/>
              </a:rPr>
              <a:t>Internal node         100</a:t>
            </a:r>
          </a:p>
          <a:p>
            <a:endParaRPr lang="en-US" sz="2000" b="0" i="0" dirty="0">
              <a:effectLst/>
              <a:latin typeface="urw-din"/>
            </a:endParaRPr>
          </a:p>
          <a:p>
            <a:r>
              <a:rPr lang="en-US" sz="2400" b="0" i="0" dirty="0">
                <a:effectLst/>
                <a:latin typeface="urw-din"/>
              </a:rPr>
              <a:t>Since the heap contains only one node, the algorithm stops here.</a:t>
            </a:r>
          </a:p>
          <a:p>
            <a:endParaRPr lang="en-US" sz="2000" b="0" i="0" dirty="0">
              <a:effectLst/>
              <a:latin typeface="urw-din"/>
            </a:endParaRPr>
          </a:p>
        </p:txBody>
      </p:sp>
    </p:spTree>
    <p:extLst>
      <p:ext uri="{BB962C8B-B14F-4D97-AF65-F5344CB8AC3E}">
        <p14:creationId xmlns:p14="http://schemas.microsoft.com/office/powerpoint/2010/main" val="42703458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raphic 69">
            <a:extLst>
              <a:ext uri="{FF2B5EF4-FFF2-40B4-BE49-F238E27FC236}">
                <a16:creationId xmlns:a16="http://schemas.microsoft.com/office/drawing/2014/main" id="{D3B5F141-380D-4894-A74F-3690EE70178A}"/>
              </a:ext>
            </a:extLst>
          </p:cNvPr>
          <p:cNvPicPr>
            <a:picLocks noChangeAspect="1"/>
          </p:cNvPicPr>
          <p:nvPr/>
        </p:nvPicPr>
        <p:blipFill>
          <a:blip r:embed="rId2">
            <a:extLst>
              <a:ext uri="{96DAC541-7B7A-43D3-8B79-37D633B846F1}">
                <asvg:svgBlip xmlns:asvg="http://schemas.microsoft.com/office/drawing/2016/SVG/main" r:embed="rId3"/>
              </a:ext>
            </a:extLst>
          </a:blip>
          <a:srcRect l="2558" t="1439" r="2266" b="1439"/>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grpSp>
        <p:nvGrpSpPr>
          <p:cNvPr id="107" name="Group 106">
            <a:extLst>
              <a:ext uri="{FF2B5EF4-FFF2-40B4-BE49-F238E27FC236}">
                <a16:creationId xmlns:a16="http://schemas.microsoft.com/office/drawing/2014/main" id="{BBCA2FD1-FD91-4089-B3D0-A33D6E2E61DB}"/>
              </a:ext>
            </a:extLst>
          </p:cNvPr>
          <p:cNvGrpSpPr/>
          <p:nvPr/>
        </p:nvGrpSpPr>
        <p:grpSpPr>
          <a:xfrm>
            <a:off x="603016" y="-275998"/>
            <a:ext cx="1017007" cy="1045283"/>
            <a:chOff x="9948672" y="5812717"/>
            <a:chExt cx="1017007" cy="1045283"/>
          </a:xfrm>
        </p:grpSpPr>
        <p:cxnSp>
          <p:nvCxnSpPr>
            <p:cNvPr id="108" name="Straight Connector 107">
              <a:extLst>
                <a:ext uri="{FF2B5EF4-FFF2-40B4-BE49-F238E27FC236}">
                  <a16:creationId xmlns:a16="http://schemas.microsoft.com/office/drawing/2014/main" id="{41E83DDE-FB6F-4532-9C58-4C675A942D6E}"/>
                </a:ext>
              </a:extLst>
            </p:cNvPr>
            <p:cNvCxnSpPr/>
            <p:nvPr/>
          </p:nvCxnSpPr>
          <p:spPr>
            <a:xfrm>
              <a:off x="9948672"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4C1F3A9-6BB2-4CB8-8D16-75067898606D}"/>
                </a:ext>
              </a:extLst>
            </p:cNvPr>
            <p:cNvCxnSpPr/>
            <p:nvPr/>
          </p:nvCxnSpPr>
          <p:spPr>
            <a:xfrm>
              <a:off x="10112239" y="5812717"/>
              <a:ext cx="853440" cy="104528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69577126-1FD9-2583-33D0-5C1A88F3BE08}"/>
              </a:ext>
            </a:extLst>
          </p:cNvPr>
          <p:cNvPicPr>
            <a:picLocks noChangeAspect="1"/>
          </p:cNvPicPr>
          <p:nvPr/>
        </p:nvPicPr>
        <p:blipFill>
          <a:blip r:embed="rId4"/>
          <a:stretch>
            <a:fillRect/>
          </a:stretch>
        </p:blipFill>
        <p:spPr>
          <a:xfrm>
            <a:off x="2853132" y="222803"/>
            <a:ext cx="5524250" cy="2850315"/>
          </a:xfrm>
          <a:prstGeom prst="rect">
            <a:avLst/>
          </a:prstGeom>
        </p:spPr>
      </p:pic>
      <p:sp>
        <p:nvSpPr>
          <p:cNvPr id="3" name="TextBox 2">
            <a:extLst>
              <a:ext uri="{FF2B5EF4-FFF2-40B4-BE49-F238E27FC236}">
                <a16:creationId xmlns:a16="http://schemas.microsoft.com/office/drawing/2014/main" id="{23D1C50D-05E6-B793-34E2-ED9F05B5AB03}"/>
              </a:ext>
            </a:extLst>
          </p:cNvPr>
          <p:cNvSpPr txBox="1"/>
          <p:nvPr/>
        </p:nvSpPr>
        <p:spPr>
          <a:xfrm>
            <a:off x="568271" y="3228945"/>
            <a:ext cx="6096000" cy="2800767"/>
          </a:xfrm>
          <a:prstGeom prst="rect">
            <a:avLst/>
          </a:prstGeom>
          <a:noFill/>
        </p:spPr>
        <p:txBody>
          <a:bodyPr wrap="square">
            <a:spAutoFit/>
          </a:bodyPr>
          <a:lstStyle/>
          <a:p>
            <a:r>
              <a:rPr lang="en-US" sz="2000" b="0" i="0" dirty="0">
                <a:effectLst/>
                <a:latin typeface="urw-din"/>
              </a:rPr>
              <a:t>The codes are as follows:</a:t>
            </a:r>
          </a:p>
          <a:p>
            <a:endParaRPr lang="en-US" sz="2000" dirty="0">
              <a:latin typeface="urw-din"/>
            </a:endParaRPr>
          </a:p>
          <a:p>
            <a:r>
              <a:rPr lang="en-US" sz="2000" b="1" dirty="0">
                <a:latin typeface="urw-din"/>
              </a:rPr>
              <a:t>Character</a:t>
            </a:r>
            <a:r>
              <a:rPr lang="en-US" sz="2000" dirty="0">
                <a:latin typeface="urw-din"/>
              </a:rPr>
              <a:t>             </a:t>
            </a:r>
            <a:r>
              <a:rPr lang="en-US" sz="2000" b="1" dirty="0">
                <a:latin typeface="urw-din"/>
              </a:rPr>
              <a:t>Frequency</a:t>
            </a:r>
          </a:p>
          <a:p>
            <a:r>
              <a:rPr lang="en-US" sz="1600" dirty="0">
                <a:latin typeface="urw-din"/>
              </a:rPr>
              <a:t>         a                                  1100</a:t>
            </a:r>
          </a:p>
          <a:p>
            <a:r>
              <a:rPr lang="en-US" sz="1600" dirty="0">
                <a:latin typeface="urw-din"/>
              </a:rPr>
              <a:t>         b                                  1101</a:t>
            </a:r>
          </a:p>
          <a:p>
            <a:r>
              <a:rPr lang="en-US" sz="1600" dirty="0">
                <a:latin typeface="urw-din"/>
              </a:rPr>
              <a:t>         c                                   100</a:t>
            </a:r>
          </a:p>
          <a:p>
            <a:r>
              <a:rPr lang="en-US" sz="1600" dirty="0">
                <a:latin typeface="urw-din"/>
              </a:rPr>
              <a:t>         d                                   101</a:t>
            </a:r>
          </a:p>
          <a:p>
            <a:r>
              <a:rPr lang="en-US" sz="1600" dirty="0">
                <a:latin typeface="urw-din"/>
              </a:rPr>
              <a:t>         e                                   111</a:t>
            </a:r>
          </a:p>
          <a:p>
            <a:r>
              <a:rPr lang="en-US" sz="1600" dirty="0">
                <a:latin typeface="urw-din"/>
              </a:rPr>
              <a:t>         f                                    0</a:t>
            </a:r>
          </a:p>
          <a:p>
            <a:r>
              <a:rPr lang="en-US" sz="2000" dirty="0">
                <a:latin typeface="urw-din"/>
              </a:rPr>
              <a:t> </a:t>
            </a:r>
          </a:p>
        </p:txBody>
      </p:sp>
    </p:spTree>
    <p:extLst>
      <p:ext uri="{BB962C8B-B14F-4D97-AF65-F5344CB8AC3E}">
        <p14:creationId xmlns:p14="http://schemas.microsoft.com/office/powerpoint/2010/main" val="23673473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75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anim calcmode="lin" valueType="num">
                                      <p:cBhvr>
                                        <p:cTn id="8" dur="1000" fill="hold"/>
                                        <p:tgtEl>
                                          <p:spTgt spid="107"/>
                                        </p:tgtEl>
                                        <p:attrNameLst>
                                          <p:attrName>ppt_x</p:attrName>
                                        </p:attrNameLst>
                                      </p:cBhvr>
                                      <p:tavLst>
                                        <p:tav tm="0">
                                          <p:val>
                                            <p:strVal val="#ppt_x"/>
                                          </p:val>
                                        </p:tav>
                                        <p:tav tm="100000">
                                          <p:val>
                                            <p:strVal val="#ppt_x"/>
                                          </p:val>
                                        </p:tav>
                                      </p:tavLst>
                                    </p:anim>
                                    <p:anim calcmode="lin" valueType="num">
                                      <p:cBhvr>
                                        <p:cTn id="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DF128BF3-F904-EA6A-0E7F-E222871D90FC}"/>
              </a:ext>
            </a:extLst>
          </p:cNvPr>
          <p:cNvSpPr>
            <a:spLocks noGrp="1"/>
          </p:cNvSpPr>
          <p:nvPr>
            <p:ph type="sldNum" sz="quarter" idx="12"/>
          </p:nvPr>
        </p:nvSpPr>
        <p:spPr/>
        <p:txBody>
          <a:bodyPr/>
          <a:lstStyle/>
          <a:p>
            <a:fld id="{7377389A-639A-4987-85B0-98193EECDCEE}" type="slidenum">
              <a:rPr lang="en-LT" smtClean="0"/>
              <a:pPr/>
              <a:t>48</a:t>
            </a:fld>
            <a:endParaRPr lang="en-LT" dirty="0"/>
          </a:p>
        </p:txBody>
      </p:sp>
      <p:sp>
        <p:nvSpPr>
          <p:cNvPr id="6" name="Slide Title">
            <a:extLst>
              <a:ext uri="{FF2B5EF4-FFF2-40B4-BE49-F238E27FC236}">
                <a16:creationId xmlns:a16="http://schemas.microsoft.com/office/drawing/2014/main" id="{582A0F14-6F23-838F-444A-E4CCE6C60AD4}"/>
              </a:ext>
            </a:extLst>
          </p:cNvPr>
          <p:cNvSpPr txBox="1"/>
          <p:nvPr/>
        </p:nvSpPr>
        <p:spPr>
          <a:xfrm>
            <a:off x="6096000" y="-18320456"/>
            <a:ext cx="3750386" cy="1943545"/>
          </a:xfrm>
          <a:prstGeom prst="rect">
            <a:avLst/>
          </a:prstGeom>
          <a:noFill/>
        </p:spPr>
        <p:txBody>
          <a:bodyPr wrap="non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5000" b="1" dirty="0">
                <a:solidFill>
                  <a:prstClr val="white"/>
                </a:solidFill>
                <a:latin typeface="Montserrat" panose="00000500000000000000" pitchFamily="2" charset="0"/>
              </a:rPr>
              <a:t>YOUR</a:t>
            </a:r>
            <a:endPar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AWESOME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TITLE</a:t>
            </a:r>
          </a:p>
        </p:txBody>
      </p:sp>
      <p:sp>
        <p:nvSpPr>
          <p:cNvPr id="7" name="Rectangle 6" hidden="1">
            <a:extLst>
              <a:ext uri="{FF2B5EF4-FFF2-40B4-BE49-F238E27FC236}">
                <a16:creationId xmlns:a16="http://schemas.microsoft.com/office/drawing/2014/main" id="{FE7F01A0-15D9-D399-7078-721F9A541D28}"/>
              </a:ext>
            </a:extLst>
          </p:cNvPr>
          <p:cNvSpPr/>
          <p:nvPr/>
        </p:nvSpPr>
        <p:spPr>
          <a:xfrm>
            <a:off x="0" y="-13605276"/>
            <a:ext cx="12192000" cy="6858000"/>
          </a:xfrm>
          <a:prstGeom prst="rect">
            <a:avLst/>
          </a:prstGeom>
          <a:solidFill>
            <a:srgbClr val="EEEEEE">
              <a:alpha val="0"/>
            </a:srgbClr>
          </a:solidFill>
          <a:ln>
            <a:solidFill>
              <a:schemeClr val="bg1"/>
            </a:solidFill>
          </a:ln>
          <a:effectLst>
            <a:innerShdw blurRad="190500">
              <a:schemeClr val="bg1"/>
            </a:innerShdw>
          </a:effectLst>
        </p:spPr>
        <p:txBody>
          <a:bodyPr wrap="square" lIns="0" tIns="0" rIns="0" bIns="0" rtlCol="0" anchor="ctr">
            <a:noAutofit/>
          </a:bodyPr>
          <a:lstStyle/>
          <a:p>
            <a:pPr algn="ctr"/>
            <a:endParaRPr lang="lt-LT" sz="1400" b="1" spc="300">
              <a:solidFill>
                <a:schemeClr val="bg1"/>
              </a:solidFill>
              <a:latin typeface="Montserrat ExtraBold" pitchFamily="2" charset="77"/>
            </a:endParaRPr>
          </a:p>
        </p:txBody>
      </p:sp>
      <p:sp>
        <p:nvSpPr>
          <p:cNvPr id="33" name="Rectangle 32" hidden="1">
            <a:extLst>
              <a:ext uri="{FF2B5EF4-FFF2-40B4-BE49-F238E27FC236}">
                <a16:creationId xmlns:a16="http://schemas.microsoft.com/office/drawing/2014/main" id="{EBB175C4-82BF-397A-5B06-B799D80FDE47}"/>
              </a:ext>
            </a:extLst>
          </p:cNvPr>
          <p:cNvSpPr/>
          <p:nvPr/>
        </p:nvSpPr>
        <p:spPr>
          <a:xfrm>
            <a:off x="0" y="-6747276"/>
            <a:ext cx="12192000" cy="6858000"/>
          </a:xfrm>
          <a:prstGeom prst="rect">
            <a:avLst/>
          </a:prstGeom>
          <a:solidFill>
            <a:srgbClr val="EEEEEE">
              <a:alpha val="0"/>
            </a:srgbClr>
          </a:solidFill>
          <a:ln>
            <a:solidFill>
              <a:schemeClr val="bg1"/>
            </a:solidFill>
          </a:ln>
          <a:effectLst>
            <a:innerShdw blurRad="190500">
              <a:schemeClr val="bg1"/>
            </a:innerShdw>
          </a:effectLst>
        </p:spPr>
        <p:txBody>
          <a:bodyPr wrap="square" lIns="0" tIns="0" rIns="0" bIns="0" rtlCol="0" anchor="ctr">
            <a:noAutofit/>
          </a:bodyPr>
          <a:lstStyle/>
          <a:p>
            <a:pPr algn="ctr"/>
            <a:endParaRPr lang="lt-LT" sz="1400" b="1" spc="300">
              <a:solidFill>
                <a:schemeClr val="bg1"/>
              </a:solidFill>
              <a:latin typeface="Montserrat ExtraBold" pitchFamily="2" charset="77"/>
            </a:endParaRPr>
          </a:p>
        </p:txBody>
      </p:sp>
      <p:sp>
        <p:nvSpPr>
          <p:cNvPr id="34" name="Rectangle 33" hidden="1">
            <a:extLst>
              <a:ext uri="{FF2B5EF4-FFF2-40B4-BE49-F238E27FC236}">
                <a16:creationId xmlns:a16="http://schemas.microsoft.com/office/drawing/2014/main" id="{0C023109-2C78-267A-0458-659A1002FEBA}"/>
              </a:ext>
            </a:extLst>
          </p:cNvPr>
          <p:cNvSpPr/>
          <p:nvPr/>
        </p:nvSpPr>
        <p:spPr>
          <a:xfrm>
            <a:off x="0" y="110724"/>
            <a:ext cx="12192000" cy="6858000"/>
          </a:xfrm>
          <a:prstGeom prst="rect">
            <a:avLst/>
          </a:prstGeom>
          <a:solidFill>
            <a:srgbClr val="EEEEEE">
              <a:alpha val="0"/>
            </a:srgbClr>
          </a:solidFill>
          <a:ln>
            <a:solidFill>
              <a:schemeClr val="bg1"/>
            </a:solidFill>
          </a:ln>
          <a:effectLst>
            <a:innerShdw blurRad="190500">
              <a:schemeClr val="bg1"/>
            </a:innerShdw>
          </a:effectLst>
        </p:spPr>
        <p:txBody>
          <a:bodyPr wrap="square" lIns="0" tIns="0" rIns="0" bIns="0" rtlCol="0" anchor="ctr">
            <a:noAutofit/>
          </a:bodyPr>
          <a:lstStyle/>
          <a:p>
            <a:pPr algn="ctr"/>
            <a:endParaRPr lang="lt-LT" sz="1400" b="1" spc="300">
              <a:solidFill>
                <a:schemeClr val="bg1"/>
              </a:solidFill>
              <a:latin typeface="Montserrat ExtraBold" pitchFamily="2" charset="77"/>
            </a:endParaRPr>
          </a:p>
        </p:txBody>
      </p:sp>
      <p:grpSp>
        <p:nvGrpSpPr>
          <p:cNvPr id="35" name="Group 1">
            <a:extLst>
              <a:ext uri="{FF2B5EF4-FFF2-40B4-BE49-F238E27FC236}">
                <a16:creationId xmlns:a16="http://schemas.microsoft.com/office/drawing/2014/main" id="{4691C066-3FC8-FB82-9934-BA682AFB0F56}"/>
              </a:ext>
            </a:extLst>
          </p:cNvPr>
          <p:cNvGrpSpPr/>
          <p:nvPr/>
        </p:nvGrpSpPr>
        <p:grpSpPr>
          <a:xfrm>
            <a:off x="2037822" y="-11895526"/>
            <a:ext cx="4666947" cy="3438500"/>
            <a:chOff x="2037822" y="1698372"/>
            <a:chExt cx="4666947" cy="3438500"/>
          </a:xfrm>
        </p:grpSpPr>
        <p:sp>
          <p:nvSpPr>
            <p:cNvPr id="36" name="Rounded rectangle: Create">
              <a:extLst>
                <a:ext uri="{FF2B5EF4-FFF2-40B4-BE49-F238E27FC236}">
                  <a16:creationId xmlns:a16="http://schemas.microsoft.com/office/drawing/2014/main" id="{CAE0D038-7E2A-2109-B7DA-5C044304F0A2}"/>
                </a:ext>
              </a:extLst>
            </p:cNvPr>
            <p:cNvSpPr/>
            <p:nvPr/>
          </p:nvSpPr>
          <p:spPr>
            <a:xfrm>
              <a:off x="2037822" y="4677879"/>
              <a:ext cx="1478387" cy="458993"/>
            </a:xfrm>
            <a:prstGeom prst="roundRect">
              <a:avLst>
                <a:gd name="adj" fmla="val 50000"/>
              </a:avLst>
            </a:prstGeom>
            <a:noFill/>
            <a:ln>
              <a:solidFill>
                <a:schemeClr val="bg1"/>
              </a:solidFill>
            </a:ln>
            <a:effectLst>
              <a:innerShdw blurRad="190500">
                <a:schemeClr val="bg1"/>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dirty="0">
                  <a:ln>
                    <a:noFill/>
                  </a:ln>
                  <a:solidFill>
                    <a:prstClr val="white"/>
                  </a:solidFill>
                  <a:effectLst/>
                  <a:uLnTx/>
                  <a:uFillTx/>
                  <a:latin typeface="Montserrat ExtraBold" pitchFamily="2" charset="77"/>
                  <a:ea typeface="+mn-ea"/>
                  <a:cs typeface="+mn-cs"/>
                </a:rPr>
                <a:t>EXPLORE</a:t>
              </a:r>
              <a:endPar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endParaRPr>
            </a:p>
          </p:txBody>
        </p:sp>
        <p:sp>
          <p:nvSpPr>
            <p:cNvPr id="37" name="Textbos: Create Your">
              <a:extLst>
                <a:ext uri="{FF2B5EF4-FFF2-40B4-BE49-F238E27FC236}">
                  <a16:creationId xmlns:a16="http://schemas.microsoft.com/office/drawing/2014/main" id="{37C71636-2A8F-169F-5671-C65C7FF420F9}"/>
                </a:ext>
              </a:extLst>
            </p:cNvPr>
            <p:cNvSpPr txBox="1"/>
            <p:nvPr/>
          </p:nvSpPr>
          <p:spPr>
            <a:xfrm>
              <a:off x="2043878" y="1698372"/>
              <a:ext cx="4660891" cy="1943545"/>
            </a:xfrm>
            <a:prstGeom prst="rect">
              <a:avLst/>
            </a:prstGeom>
            <a:noFill/>
          </p:spPr>
          <p:txBody>
            <a:bodyPr wrap="non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5000" b="1" dirty="0">
                  <a:solidFill>
                    <a:prstClr val="white"/>
                  </a:solidFill>
                  <a:latin typeface="Montserrat" panose="00000500000000000000" pitchFamily="2" charset="0"/>
                </a:rPr>
                <a:t>CINEMATIC</a:t>
              </a:r>
              <a:endPar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lang="en-US" sz="5000" b="1" dirty="0">
                  <a:solidFill>
                    <a:prstClr val="white"/>
                  </a:solidFill>
                  <a:latin typeface="Montserrat" panose="00000500000000000000" pitchFamily="2" charset="0"/>
                </a:rPr>
                <a:t>MORPH</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TRANSITIONS</a:t>
              </a:r>
            </a:p>
          </p:txBody>
        </p:sp>
        <p:sp>
          <p:nvSpPr>
            <p:cNvPr id="38" name="TextBox 37">
              <a:extLst>
                <a:ext uri="{FF2B5EF4-FFF2-40B4-BE49-F238E27FC236}">
                  <a16:creationId xmlns:a16="http://schemas.microsoft.com/office/drawing/2014/main" id="{6477DDFB-9DCA-5109-C3BC-37B025A6F8E6}"/>
                </a:ext>
              </a:extLst>
            </p:cNvPr>
            <p:cNvSpPr txBox="1"/>
            <p:nvPr/>
          </p:nvSpPr>
          <p:spPr>
            <a:xfrm>
              <a:off x="2037822" y="3812150"/>
              <a:ext cx="3250007" cy="553998"/>
            </a:xfrm>
            <a:prstGeom prst="rect">
              <a:avLst/>
            </a:prstGeom>
            <a:noFill/>
          </p:spPr>
          <p:txBody>
            <a:bodyPr wrap="square" lIns="0">
              <a:spAutoFit/>
            </a:bodyPr>
            <a:lstStyle>
              <a:defPPr>
                <a:defRPr lang="en-LT"/>
              </a:defPPr>
              <a:lvl1pPr algn="ctr">
                <a:defRPr sz="1200">
                  <a:solidFill>
                    <a:schemeClr val="bg1"/>
                  </a:solidFill>
                  <a:latin typeface="Montserrat" pitchFamily="2" charset="7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ontserrat" pitchFamily="2" charset="77"/>
                  <a:ea typeface="+mn-ea"/>
                  <a:cs typeface="+mn-cs"/>
                </a:rPr>
                <a:t>Lorem ipsum is placeholder text commonly used in the graphic, print, and publishing industries for previewing layouts and visual mockups.</a:t>
              </a:r>
              <a:endParaRPr kumimoji="0" lang="en-GB" sz="1000" b="0" i="0" u="none" strike="noStrike" kern="1200" cap="none" spc="0" normalizeH="0" baseline="0" noProof="0" dirty="0">
                <a:ln>
                  <a:noFill/>
                </a:ln>
                <a:solidFill>
                  <a:prstClr val="white"/>
                </a:solidFill>
                <a:effectLst/>
                <a:uLnTx/>
                <a:uFillTx/>
                <a:latin typeface="Montserrat" pitchFamily="2" charset="77"/>
                <a:ea typeface="+mn-ea"/>
                <a:cs typeface="+mn-cs"/>
              </a:endParaRPr>
            </a:p>
          </p:txBody>
        </p:sp>
      </p:grpSp>
      <p:grpSp>
        <p:nvGrpSpPr>
          <p:cNvPr id="40" name="Group 39">
            <a:extLst>
              <a:ext uri="{FF2B5EF4-FFF2-40B4-BE49-F238E27FC236}">
                <a16:creationId xmlns:a16="http://schemas.microsoft.com/office/drawing/2014/main" id="{309A7B96-60AB-1CFA-2D67-3BDFF556085E}"/>
              </a:ext>
            </a:extLst>
          </p:cNvPr>
          <p:cNvGrpSpPr/>
          <p:nvPr/>
        </p:nvGrpSpPr>
        <p:grpSpPr>
          <a:xfrm>
            <a:off x="6416782" y="-5037526"/>
            <a:ext cx="4493823" cy="3438500"/>
            <a:chOff x="2037822" y="1698372"/>
            <a:chExt cx="4493823" cy="3438500"/>
          </a:xfrm>
        </p:grpSpPr>
        <p:sp>
          <p:nvSpPr>
            <p:cNvPr id="41" name="Rounded rectangle: Create">
              <a:extLst>
                <a:ext uri="{FF2B5EF4-FFF2-40B4-BE49-F238E27FC236}">
                  <a16:creationId xmlns:a16="http://schemas.microsoft.com/office/drawing/2014/main" id="{9BFA3D58-0725-8A68-C850-1A278EBEBEBD}"/>
                </a:ext>
              </a:extLst>
            </p:cNvPr>
            <p:cNvSpPr/>
            <p:nvPr/>
          </p:nvSpPr>
          <p:spPr>
            <a:xfrm>
              <a:off x="2037822" y="4677879"/>
              <a:ext cx="1478387" cy="458993"/>
            </a:xfrm>
            <a:prstGeom prst="roundRect">
              <a:avLst>
                <a:gd name="adj" fmla="val 50000"/>
              </a:avLst>
            </a:prstGeom>
            <a:noFill/>
            <a:ln>
              <a:solidFill>
                <a:schemeClr val="bg1"/>
              </a:solidFill>
            </a:ln>
            <a:effectLst>
              <a:innerShdw blurRad="190500">
                <a:schemeClr val="bg1"/>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00" normalizeH="0" baseline="0" noProof="0" dirty="0">
                  <a:ln>
                    <a:noFill/>
                  </a:ln>
                  <a:solidFill>
                    <a:prstClr val="white"/>
                  </a:solidFill>
                  <a:effectLst/>
                  <a:uLnTx/>
                  <a:uFillTx/>
                  <a:latin typeface="Montserrat ExtraBold" pitchFamily="2" charset="77"/>
                  <a:ea typeface="+mn-ea"/>
                  <a:cs typeface="+mn-cs"/>
                </a:rPr>
                <a:t>EXPLORE</a:t>
              </a:r>
              <a:endPar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endParaRPr>
            </a:p>
          </p:txBody>
        </p:sp>
        <p:sp>
          <p:nvSpPr>
            <p:cNvPr id="42" name="Textbos: Create Your">
              <a:extLst>
                <a:ext uri="{FF2B5EF4-FFF2-40B4-BE49-F238E27FC236}">
                  <a16:creationId xmlns:a16="http://schemas.microsoft.com/office/drawing/2014/main" id="{94D4B59C-F216-0CF2-8237-3230B98D42A3}"/>
                </a:ext>
              </a:extLst>
            </p:cNvPr>
            <p:cNvSpPr txBox="1"/>
            <p:nvPr/>
          </p:nvSpPr>
          <p:spPr>
            <a:xfrm>
              <a:off x="2043878" y="1698372"/>
              <a:ext cx="4487767" cy="1943545"/>
            </a:xfrm>
            <a:prstGeom prst="rect">
              <a:avLst/>
            </a:prstGeom>
            <a:noFill/>
          </p:spPr>
          <p:txBody>
            <a:bodyPr wrap="none" l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5000" b="1" dirty="0">
                  <a:solidFill>
                    <a:prstClr val="white"/>
                  </a:solidFill>
                  <a:latin typeface="Montserrat" panose="00000500000000000000" pitchFamily="2" charset="0"/>
                </a:rPr>
                <a:t>3D</a:t>
              </a:r>
              <a:endPar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lang="en-US" sz="5000" b="1" dirty="0">
                  <a:solidFill>
                    <a:prstClr val="white"/>
                  </a:solidFill>
                  <a:latin typeface="Montserrat" panose="00000500000000000000" pitchFamily="2" charset="0"/>
                </a:rPr>
                <a:t>MODEL</a:t>
              </a:r>
              <a:endPar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ANIMATIONS</a:t>
              </a:r>
            </a:p>
          </p:txBody>
        </p:sp>
        <p:sp>
          <p:nvSpPr>
            <p:cNvPr id="43" name="TextBox 42">
              <a:extLst>
                <a:ext uri="{FF2B5EF4-FFF2-40B4-BE49-F238E27FC236}">
                  <a16:creationId xmlns:a16="http://schemas.microsoft.com/office/drawing/2014/main" id="{5E3A1C48-DC6E-F283-D87D-1BD9B8F906B9}"/>
                </a:ext>
              </a:extLst>
            </p:cNvPr>
            <p:cNvSpPr txBox="1"/>
            <p:nvPr/>
          </p:nvSpPr>
          <p:spPr>
            <a:xfrm>
              <a:off x="2037822" y="3812150"/>
              <a:ext cx="3250007" cy="553998"/>
            </a:xfrm>
            <a:prstGeom prst="rect">
              <a:avLst/>
            </a:prstGeom>
            <a:noFill/>
          </p:spPr>
          <p:txBody>
            <a:bodyPr wrap="square" lIns="0">
              <a:spAutoFit/>
            </a:bodyPr>
            <a:lstStyle>
              <a:defPPr>
                <a:defRPr lang="en-LT"/>
              </a:defPPr>
              <a:lvl1pPr algn="ctr">
                <a:defRPr sz="1200">
                  <a:solidFill>
                    <a:schemeClr val="bg1"/>
                  </a:solidFill>
                  <a:latin typeface="Montserrat" pitchFamily="2" charset="7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ontserrat" pitchFamily="2" charset="77"/>
                  <a:ea typeface="+mn-ea"/>
                  <a:cs typeface="+mn-cs"/>
                </a:rPr>
                <a:t>Lorem ipsum is placeholder text commonly used in the graphic, print, and publishing industries for previewing layouts and visual mockups.</a:t>
              </a:r>
              <a:endParaRPr kumimoji="0" lang="en-GB" sz="1000" b="0" i="0" u="none" strike="noStrike" kern="1200" cap="none" spc="0" normalizeH="0" baseline="0" noProof="0" dirty="0">
                <a:ln>
                  <a:noFill/>
                </a:ln>
                <a:solidFill>
                  <a:prstClr val="white"/>
                </a:solidFill>
                <a:effectLst/>
                <a:uLnTx/>
                <a:uFillTx/>
                <a:latin typeface="Montserrat" pitchFamily="2" charset="77"/>
                <a:ea typeface="+mn-ea"/>
                <a:cs typeface="+mn-cs"/>
              </a:endParaRPr>
            </a:p>
          </p:txBody>
        </p:sp>
      </p:grpSp>
      <p:grpSp>
        <p:nvGrpSpPr>
          <p:cNvPr id="45" name="Group 3">
            <a:extLst>
              <a:ext uri="{FF2B5EF4-FFF2-40B4-BE49-F238E27FC236}">
                <a16:creationId xmlns:a16="http://schemas.microsoft.com/office/drawing/2014/main" id="{BD5A05F3-90A2-E404-ED57-6679469DB134}"/>
              </a:ext>
            </a:extLst>
          </p:cNvPr>
          <p:cNvGrpSpPr/>
          <p:nvPr/>
        </p:nvGrpSpPr>
        <p:grpSpPr>
          <a:xfrm>
            <a:off x="838200" y="1804814"/>
            <a:ext cx="3408051" cy="3457719"/>
            <a:chOff x="1300316" y="1679153"/>
            <a:chExt cx="3408051" cy="3457719"/>
          </a:xfrm>
        </p:grpSpPr>
        <p:sp>
          <p:nvSpPr>
            <p:cNvPr id="46" name="Rounded rectangle: Create">
              <a:extLst>
                <a:ext uri="{FF2B5EF4-FFF2-40B4-BE49-F238E27FC236}">
                  <a16:creationId xmlns:a16="http://schemas.microsoft.com/office/drawing/2014/main" id="{B08B7A73-02CE-618A-6D14-31BFFDE2A4E9}"/>
                </a:ext>
              </a:extLst>
            </p:cNvPr>
            <p:cNvSpPr/>
            <p:nvPr/>
          </p:nvSpPr>
          <p:spPr>
            <a:xfrm>
              <a:off x="2037822" y="4677879"/>
              <a:ext cx="1478387" cy="458993"/>
            </a:xfrm>
            <a:prstGeom prst="roundRect">
              <a:avLst>
                <a:gd name="adj" fmla="val 50000"/>
              </a:avLst>
            </a:prstGeom>
            <a:noFill/>
            <a:ln>
              <a:solidFill>
                <a:schemeClr val="bg1"/>
              </a:solidFill>
            </a:ln>
            <a:effectLst>
              <a:innerShdw blurRad="190500">
                <a:schemeClr val="bg1"/>
              </a:innerShdw>
            </a:effectLst>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lt-LT" sz="1400" b="1" i="0" u="none" strike="noStrike" kern="1200" cap="none" spc="300" normalizeH="0" baseline="0" noProof="0" dirty="0">
                  <a:ln>
                    <a:noFill/>
                  </a:ln>
                  <a:solidFill>
                    <a:prstClr val="white"/>
                  </a:solidFill>
                  <a:effectLst/>
                  <a:uLnTx/>
                  <a:uFillTx/>
                  <a:latin typeface="Montserrat ExtraBold" pitchFamily="2" charset="77"/>
                  <a:ea typeface="+mn-ea"/>
                  <a:cs typeface="+mn-cs"/>
                </a:rPr>
                <a:t>NOW</a:t>
              </a:r>
            </a:p>
          </p:txBody>
        </p:sp>
        <p:sp>
          <p:nvSpPr>
            <p:cNvPr id="47" name="Textbos: Create Your">
              <a:extLst>
                <a:ext uri="{FF2B5EF4-FFF2-40B4-BE49-F238E27FC236}">
                  <a16:creationId xmlns:a16="http://schemas.microsoft.com/office/drawing/2014/main" id="{AE265792-D0BA-35DC-EF2A-BDC44A9F6B0C}"/>
                </a:ext>
              </a:extLst>
            </p:cNvPr>
            <p:cNvSpPr txBox="1"/>
            <p:nvPr/>
          </p:nvSpPr>
          <p:spPr>
            <a:xfrm>
              <a:off x="1300316" y="1679153"/>
              <a:ext cx="3243951" cy="1943545"/>
            </a:xfrm>
            <a:prstGeom prst="rect">
              <a:avLst/>
            </a:prstGeom>
            <a:noFill/>
          </p:spPr>
          <p:txBody>
            <a:bodyPr wrap="square" l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rPr>
                <a:t>THANK </a:t>
              </a:r>
            </a:p>
            <a:p>
              <a:pPr marL="0" marR="0" lvl="0" indent="0" algn="ctr" defTabSz="914400" rtl="0" eaLnBrk="1" fontAlgn="auto" latinLnBrk="0" hangingPunct="1">
                <a:lnSpc>
                  <a:spcPct val="80000"/>
                </a:lnSpc>
                <a:spcBef>
                  <a:spcPts val="0"/>
                </a:spcBef>
                <a:spcAft>
                  <a:spcPts val="0"/>
                </a:spcAft>
                <a:buClrTx/>
                <a:buSzTx/>
                <a:buFontTx/>
                <a:buNone/>
                <a:tabLst/>
                <a:defRPr/>
              </a:pPr>
              <a:r>
                <a:rPr lang="en-US" sz="5000" b="1" dirty="0">
                  <a:solidFill>
                    <a:prstClr val="white"/>
                  </a:solidFill>
                  <a:latin typeface="Montserrat" panose="00000500000000000000" pitchFamily="2" charset="0"/>
                </a:rPr>
                <a:t>YOU</a:t>
              </a:r>
              <a:endPar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5000" b="1" i="0" u="none" strike="noStrike" kern="1200" cap="none" spc="0" normalizeH="0" baseline="0" noProof="0" dirty="0">
                <a:ln>
                  <a:noFill/>
                </a:ln>
                <a:solidFill>
                  <a:prstClr val="white"/>
                </a:solidFill>
                <a:effectLst/>
                <a:uLnTx/>
                <a:uFillTx/>
                <a:latin typeface="Montserrat" panose="00000500000000000000" pitchFamily="2" charset="0"/>
                <a:ea typeface="+mn-ea"/>
                <a:cs typeface="+mn-cs"/>
              </a:endParaRPr>
            </a:p>
          </p:txBody>
        </p:sp>
        <p:sp>
          <p:nvSpPr>
            <p:cNvPr id="48" name="TextBox 47">
              <a:extLst>
                <a:ext uri="{FF2B5EF4-FFF2-40B4-BE49-F238E27FC236}">
                  <a16:creationId xmlns:a16="http://schemas.microsoft.com/office/drawing/2014/main" id="{204721C9-9E35-BA3B-7ABD-65A46FABBE13}"/>
                </a:ext>
              </a:extLst>
            </p:cNvPr>
            <p:cNvSpPr txBox="1"/>
            <p:nvPr/>
          </p:nvSpPr>
          <p:spPr>
            <a:xfrm>
              <a:off x="1796531" y="3062232"/>
              <a:ext cx="2911836" cy="830997"/>
            </a:xfrm>
            <a:prstGeom prst="rect">
              <a:avLst/>
            </a:prstGeom>
            <a:noFill/>
          </p:spPr>
          <p:txBody>
            <a:bodyPr wrap="square" lIns="0">
              <a:spAutoFit/>
            </a:bodyPr>
            <a:lstStyle>
              <a:defPPr>
                <a:defRPr lang="en-LT"/>
              </a:defPPr>
              <a:lvl1pPr algn="ctr">
                <a:defRPr sz="1200">
                  <a:solidFill>
                    <a:schemeClr val="bg1"/>
                  </a:solidFill>
                  <a:latin typeface="Montserrat" pitchFamily="2" charset="7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ontserrat" pitchFamily="2" charset="77"/>
                  <a:ea typeface="+mn-ea"/>
                  <a:cs typeface="+mn-cs"/>
                </a:rPr>
                <a:t>FOR YOUR ATTENTION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rPr>
                <a:t>I HOPE EVERYONE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rPr>
                <a:t> ENJOYED &amp; LEARNED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rPr>
                <a:t>FROM THE PRESENTATION.</a:t>
              </a:r>
              <a:endParaRPr kumimoji="0" lang="en-GB" b="0" i="0" u="none" strike="noStrike" kern="1200" cap="none" spc="0" normalizeH="0" baseline="0" noProof="0" dirty="0">
                <a:ln>
                  <a:noFill/>
                </a:ln>
                <a:solidFill>
                  <a:prstClr val="white"/>
                </a:solidFill>
                <a:effectLst/>
                <a:uLnTx/>
                <a:uFillTx/>
                <a:latin typeface="Montserrat" pitchFamily="2" charset="77"/>
                <a:ea typeface="+mn-ea"/>
                <a:cs typeface="+mn-cs"/>
              </a:endParaRPr>
            </a:p>
          </p:txBody>
        </p:sp>
      </p:grpSp>
      <mc:AlternateContent xmlns:mc="http://schemas.openxmlformats.org/markup-compatibility/2006">
        <mc:Choice xmlns:am3d="http://schemas.microsoft.com/office/drawing/2017/model3d" Requires="am3d">
          <p:graphicFrame>
            <p:nvGraphicFramePr>
              <p:cNvPr id="49" name="!!waving" descr="Walking astronaut">
                <a:extLst>
                  <a:ext uri="{FF2B5EF4-FFF2-40B4-BE49-F238E27FC236}">
                    <a16:creationId xmlns:a16="http://schemas.microsoft.com/office/drawing/2014/main" id="{4251674A-057C-F76E-326E-BB85284B8BAE}"/>
                  </a:ext>
                </a:extLst>
              </p:cNvPr>
              <p:cNvGraphicFramePr>
                <a:graphicFrameLocks noChangeAspect="1"/>
              </p:cNvGraphicFramePr>
              <p:nvPr>
                <p:extLst>
                  <p:ext uri="{D42A27DB-BD31-4B8C-83A1-F6EECF244321}">
                    <p14:modId xmlns:p14="http://schemas.microsoft.com/office/powerpoint/2010/main" val="3183805656"/>
                  </p:ext>
                </p:extLst>
              </p:nvPr>
            </p:nvGraphicFramePr>
            <p:xfrm>
              <a:off x="4427520" y="-509017"/>
              <a:ext cx="8847402" cy="12963054"/>
            </p:xfrm>
            <a:graphic>
              <a:graphicData uri="http://schemas.microsoft.com/office/drawing/2017/model3d">
                <am3d:model3d r:embed="rId3">
                  <am3d:spPr>
                    <a:xfrm>
                      <a:off x="0" y="0"/>
                      <a:ext cx="8847402" cy="12963054"/>
                    </a:xfrm>
                    <a:prstGeom prst="rect">
                      <a:avLst/>
                    </a:prstGeom>
                  </am3d:spPr>
                  <am3d:camera>
                    <am3d:pos x="0" y="0" z="59634763"/>
                    <am3d:up dx="0" dy="36000000" dz="0"/>
                    <am3d:lookAt x="0" y="0" z="0"/>
                    <am3d:perspective fov="2700000"/>
                  </am3d:camera>
                  <am3d:trans>
                    <am3d:meterPerModelUnit n="437222" d="1000000"/>
                    <am3d:preTrans dx="47914" dy="-16642716" dz="-700341"/>
                    <am3d:scale>
                      <am3d:sx n="1000000" d="1000000"/>
                      <am3d:sy n="1000000" d="1000000"/>
                      <am3d:sz n="1000000" d="1000000"/>
                    </am3d:scale>
                    <am3d:rot ax="1222040" ay="314950" az="116702"/>
                    <am3d:postTrans dx="0" dy="0" dz="0"/>
                  </am3d:trans>
                  <am3d:raster rName="Office3DRenderer" rVer="16.0.8326">
                    <am3d:blip r:embed="rId4"/>
                  </am3d:raster>
                  <am3d:extLst>
                    <a:ext uri="{9A65AA19-BECB-4387-8358-8AD5134E1D82}">
                      <a3danim:embedAnim xmlns:a3danim="http://schemas.microsoft.com/office/drawing/2018/animation/model3d" animId="2">
                        <a3danim:animPr length="1966" count="indefinite"/>
                      </a3danim:embedAnim>
                    </a:ext>
                    <a:ext uri="{E9DE012E-A134-456F-84FE-255F9AAD75C6}">
                      <a3danim:posterFrame xmlns:a3danim="http://schemas.microsoft.com/office/drawing/2018/animation/model3d" animId="2"/>
                    </a:ext>
                  </am3d:extLst>
                  <am3d:objViewport viewportSz="14753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waving" descr="Walking astronaut">
                <a:extLst>
                  <a:ext uri="{FF2B5EF4-FFF2-40B4-BE49-F238E27FC236}">
                    <a16:creationId xmlns:a16="http://schemas.microsoft.com/office/drawing/2014/main" id="{4251674A-057C-F76E-326E-BB85284B8BAE}"/>
                  </a:ext>
                </a:extLst>
              </p:cNvPr>
              <p:cNvPicPr>
                <a:picLocks noGrp="1" noRot="1" noChangeAspect="1" noMove="1" noResize="1" noEditPoints="1" noAdjustHandles="1" noChangeArrowheads="1" noChangeShapeType="1" noCrop="1"/>
              </p:cNvPicPr>
              <p:nvPr/>
            </p:nvPicPr>
            <p:blipFill>
              <a:blip r:embed="rId4"/>
              <a:stretch>
                <a:fillRect/>
              </a:stretch>
            </p:blipFill>
            <p:spPr>
              <a:xfrm>
                <a:off x="4427520" y="-509017"/>
                <a:ext cx="8847402" cy="129630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4" name="!!running" descr="Walking astronaut">
                <a:extLst>
                  <a:ext uri="{FF2B5EF4-FFF2-40B4-BE49-F238E27FC236}">
                    <a16:creationId xmlns:a16="http://schemas.microsoft.com/office/drawing/2014/main" id="{995F6716-2657-03A6-759C-70A56766BE82}"/>
                  </a:ext>
                </a:extLst>
              </p:cNvPr>
              <p:cNvGraphicFramePr>
                <a:graphicFrameLocks noChangeAspect="1"/>
              </p:cNvGraphicFramePr>
              <p:nvPr>
                <p:extLst>
                  <p:ext uri="{D42A27DB-BD31-4B8C-83A1-F6EECF244321}">
                    <p14:modId xmlns:p14="http://schemas.microsoft.com/office/powerpoint/2010/main" val="2852507349"/>
                  </p:ext>
                </p:extLst>
              </p:nvPr>
            </p:nvGraphicFramePr>
            <p:xfrm rot="21269676">
              <a:off x="1878289" y="-7416200"/>
              <a:ext cx="3569072" cy="6976344"/>
            </p:xfrm>
            <a:graphic>
              <a:graphicData uri="http://schemas.microsoft.com/office/drawing/2017/model3d">
                <am3d:model3d r:embed="rId3">
                  <am3d:spPr>
                    <a:xfrm rot="21269676">
                      <a:off x="0" y="0"/>
                      <a:ext cx="3569072" cy="6976344"/>
                    </a:xfrm>
                    <a:prstGeom prst="rect">
                      <a:avLst/>
                    </a:prstGeom>
                  </am3d:spPr>
                  <am3d:camera>
                    <am3d:pos x="0" y="0" z="65497964"/>
                    <am3d:up dx="0" dy="36000000" dz="0"/>
                    <am3d:lookAt x="0" y="0" z="0"/>
                    <am3d:perspective fov="2700000"/>
                  </am3d:camera>
                  <am3d:trans>
                    <am3d:meterPerModelUnit n="423794" d="1000000"/>
                    <am3d:preTrans dx="881905" dy="-16431938" dz="-1147637"/>
                    <am3d:scale>
                      <am3d:sx n="1000000" d="1000000"/>
                      <am3d:sy n="1000000" d="1000000"/>
                      <am3d:sz n="1000000" d="1000000"/>
                    </am3d:scale>
                    <am3d:rot ax="9158070" ay="1721848" az="9962548"/>
                    <am3d:postTrans dx="0" dy="0" dz="0"/>
                  </am3d:trans>
                  <am3d:raster rName="Office3DRenderer" rVer="16.0.8326">
                    <am3d:blip r:embed="rId5"/>
                  </am3d:raster>
                  <am3d:extLst>
                    <a:ext uri="{E9DE012E-A134-456F-84FE-255F9AAD75C6}">
                      <a3danim:posterFrame xmlns:a3danim="http://schemas.microsoft.com/office/drawing/2018/animation/model3d" animId="3"/>
                    </a:ext>
                  </am3d:extLst>
                  <am3d:objViewport viewportSz="105168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running" descr="Walking astronaut">
                <a:extLst>
                  <a:ext uri="{FF2B5EF4-FFF2-40B4-BE49-F238E27FC236}">
                    <a16:creationId xmlns:a16="http://schemas.microsoft.com/office/drawing/2014/main" id="{995F6716-2657-03A6-759C-70A56766BE82}"/>
                  </a:ext>
                </a:extLst>
              </p:cNvPr>
              <p:cNvPicPr>
                <a:picLocks noGrp="1" noRot="1" noChangeAspect="1" noMove="1" noResize="1" noEditPoints="1" noAdjustHandles="1" noChangeArrowheads="1" noChangeShapeType="1" noCrop="1"/>
              </p:cNvPicPr>
              <p:nvPr/>
            </p:nvPicPr>
            <p:blipFill>
              <a:blip r:embed="rId5"/>
              <a:stretch>
                <a:fillRect/>
              </a:stretch>
            </p:blipFill>
            <p:spPr>
              <a:xfrm rot="21269676">
                <a:off x="1878289" y="-7416200"/>
                <a:ext cx="3569072" cy="69763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floating" descr="Walking astronaut">
                <a:extLst>
                  <a:ext uri="{FF2B5EF4-FFF2-40B4-BE49-F238E27FC236}">
                    <a16:creationId xmlns:a16="http://schemas.microsoft.com/office/drawing/2014/main" id="{7644219D-599D-CC18-47C0-D8DDE2FEF602}"/>
                  </a:ext>
                </a:extLst>
              </p:cNvPr>
              <p:cNvGraphicFramePr>
                <a:graphicFrameLocks noChangeAspect="1"/>
              </p:cNvGraphicFramePr>
              <p:nvPr>
                <p:extLst>
                  <p:ext uri="{D42A27DB-BD31-4B8C-83A1-F6EECF244321}">
                    <p14:modId xmlns:p14="http://schemas.microsoft.com/office/powerpoint/2010/main" val="2188809578"/>
                  </p:ext>
                </p:extLst>
              </p:nvPr>
            </p:nvGraphicFramePr>
            <p:xfrm rot="19413447">
              <a:off x="7680904" y="-13142058"/>
              <a:ext cx="3712526" cy="6720623"/>
            </p:xfrm>
            <a:graphic>
              <a:graphicData uri="http://schemas.microsoft.com/office/drawing/2017/model3d">
                <am3d:model3d r:embed="rId3">
                  <am3d:spPr>
                    <a:xfrm rot="19413447">
                      <a:off x="0" y="0"/>
                      <a:ext cx="3712526" cy="6720623"/>
                    </a:xfrm>
                    <a:prstGeom prst="rect">
                      <a:avLst/>
                    </a:prstGeom>
                  </am3d:spPr>
                  <am3d:camera>
                    <am3d:pos x="0" y="0" z="56835455"/>
                    <am3d:up dx="0" dy="36000000" dz="0"/>
                    <am3d:lookAt x="0" y="0" z="0"/>
                    <am3d:perspective fov="2700000"/>
                  </am3d:camera>
                  <am3d:trans>
                    <am3d:meterPerModelUnit n="389060" d="1000000"/>
                    <am3d:preTrans dx="-2020791" dy="-24826779" dz="-2227122"/>
                    <am3d:scale>
                      <am3d:sx n="1000000" d="1000000"/>
                      <am3d:sy n="1000000" d="1000000"/>
                      <am3d:sz n="1000000" d="1000000"/>
                    </am3d:scale>
                    <am3d:rot ax="2470617" ay="-2041583" az="-1564837"/>
                    <am3d:postTrans dx="0" dy="0" dz="0"/>
                  </am3d:trans>
                  <am3d:raster rName="Office3DRenderer" rVer="16.0.8326">
                    <am3d:blip r:embed="rId6"/>
                  </am3d:raster>
                  <am3d:extLst>
                    <a:ext uri="{E9DE012E-A134-456F-84FE-255F9AAD75C6}">
                      <a3danim:posterFrame xmlns:a3danim="http://schemas.microsoft.com/office/drawing/2018/animation/model3d" animId="0"/>
                    </a:ext>
                  </am3d:extLst>
                  <am3d:objViewport viewportSz="91575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floating" descr="Walking astronaut">
                <a:extLst>
                  <a:ext uri="{FF2B5EF4-FFF2-40B4-BE49-F238E27FC236}">
                    <a16:creationId xmlns:a16="http://schemas.microsoft.com/office/drawing/2014/main" id="{7644219D-599D-CC18-47C0-D8DDE2FEF602}"/>
                  </a:ext>
                </a:extLst>
              </p:cNvPr>
              <p:cNvPicPr>
                <a:picLocks noGrp="1" noRot="1" noChangeAspect="1" noMove="1" noResize="1" noEditPoints="1" noAdjustHandles="1" noChangeArrowheads="1" noChangeShapeType="1" noCrop="1"/>
              </p:cNvPicPr>
              <p:nvPr/>
            </p:nvPicPr>
            <p:blipFill>
              <a:blip r:embed="rId6"/>
              <a:stretch>
                <a:fillRect/>
              </a:stretch>
            </p:blipFill>
            <p:spPr>
              <a:xfrm rot="19413447">
                <a:off x="7680904" y="-13142058"/>
                <a:ext cx="3712526" cy="6720623"/>
              </a:xfrm>
              <a:prstGeom prst="rect">
                <a:avLst/>
              </a:prstGeom>
            </p:spPr>
          </p:pic>
        </mc:Fallback>
      </mc:AlternateContent>
      <p:sp>
        <p:nvSpPr>
          <p:cNvPr id="3" name="oval 4">
            <a:hlinkClick r:id="rId7" action="ppaction://hlinksldjump"/>
            <a:extLst>
              <a:ext uri="{FF2B5EF4-FFF2-40B4-BE49-F238E27FC236}">
                <a16:creationId xmlns:a16="http://schemas.microsoft.com/office/drawing/2014/main" id="{ACA7CD68-001B-3791-282C-26D868079998}"/>
              </a:ext>
            </a:extLst>
          </p:cNvPr>
          <p:cNvSpPr>
            <a:spLocks noChangeAspect="1"/>
          </p:cNvSpPr>
          <p:nvPr/>
        </p:nvSpPr>
        <p:spPr>
          <a:xfrm>
            <a:off x="462892" y="3703253"/>
            <a:ext cx="90212" cy="90213"/>
          </a:xfrm>
          <a:prstGeom prst="ellipse">
            <a:avLst/>
          </a:prstGeom>
          <a:noFill/>
          <a:ln>
            <a:solidFill>
              <a:schemeClr val="bg1"/>
            </a:solidFill>
          </a:ln>
          <a:effectLst/>
        </p:spPr>
        <p:txBody>
          <a:bodyPr wrap="square" lIns="0" tIns="0" rIns="0" bIns="0" rtlCol="0" anchor="ctr">
            <a:noAutofit/>
          </a:bodyPr>
          <a:lstStyle/>
          <a:p>
            <a:pPr algn="ctr"/>
            <a:endParaRPr lang="en-LT" sz="1400" b="1" spc="300">
              <a:solidFill>
                <a:schemeClr val="bg1"/>
              </a:solidFill>
              <a:latin typeface="Montserrat ExtraBold" pitchFamily="2" charset="77"/>
            </a:endParaRPr>
          </a:p>
        </p:txBody>
      </p:sp>
      <p:sp>
        <p:nvSpPr>
          <p:cNvPr id="4" name="oval 3">
            <a:hlinkClick r:id="rId8" action="ppaction://hlinksldjump"/>
            <a:extLst>
              <a:ext uri="{FF2B5EF4-FFF2-40B4-BE49-F238E27FC236}">
                <a16:creationId xmlns:a16="http://schemas.microsoft.com/office/drawing/2014/main" id="{1C24EA29-DD0B-9EDA-252F-0E525A6DB57E}"/>
              </a:ext>
            </a:extLst>
          </p:cNvPr>
          <p:cNvSpPr>
            <a:spLocks noChangeAspect="1"/>
          </p:cNvSpPr>
          <p:nvPr/>
        </p:nvSpPr>
        <p:spPr>
          <a:xfrm>
            <a:off x="462892" y="3490347"/>
            <a:ext cx="90212" cy="90213"/>
          </a:xfrm>
          <a:prstGeom prst="ellipse">
            <a:avLst/>
          </a:prstGeom>
          <a:noFill/>
          <a:ln>
            <a:solidFill>
              <a:schemeClr val="bg1"/>
            </a:solidFill>
          </a:ln>
          <a:effectLst/>
        </p:spPr>
        <p:txBody>
          <a:bodyPr wrap="square" lIns="0" tIns="0" rIns="0" bIns="0" rtlCol="0" anchor="ctr">
            <a:noAutofit/>
          </a:bodyPr>
          <a:lstStyle/>
          <a:p>
            <a:pPr algn="ctr"/>
            <a:endParaRPr lang="en-LT" sz="1400" b="1" spc="300">
              <a:solidFill>
                <a:schemeClr val="bg1"/>
              </a:solidFill>
              <a:latin typeface="Montserrat ExtraBold" pitchFamily="2" charset="77"/>
            </a:endParaRPr>
          </a:p>
        </p:txBody>
      </p:sp>
      <p:sp>
        <p:nvSpPr>
          <p:cNvPr id="5" name="oval 2">
            <a:hlinkClick r:id="rId9" action="ppaction://hlinksldjump"/>
            <a:extLst>
              <a:ext uri="{FF2B5EF4-FFF2-40B4-BE49-F238E27FC236}">
                <a16:creationId xmlns:a16="http://schemas.microsoft.com/office/drawing/2014/main" id="{9A1C80B2-2D51-C3AA-AD1E-845525F5B001}"/>
              </a:ext>
            </a:extLst>
          </p:cNvPr>
          <p:cNvSpPr>
            <a:spLocks noChangeAspect="1"/>
          </p:cNvSpPr>
          <p:nvPr/>
        </p:nvSpPr>
        <p:spPr>
          <a:xfrm>
            <a:off x="462892" y="3277441"/>
            <a:ext cx="90212" cy="90213"/>
          </a:xfrm>
          <a:prstGeom prst="ellipse">
            <a:avLst/>
          </a:prstGeom>
          <a:noFill/>
          <a:ln>
            <a:solidFill>
              <a:schemeClr val="bg1"/>
            </a:solidFill>
          </a:ln>
          <a:effectLst/>
        </p:spPr>
        <p:txBody>
          <a:bodyPr wrap="square" lIns="0" tIns="0" rIns="0" bIns="0" rtlCol="0" anchor="ctr">
            <a:noAutofit/>
          </a:bodyPr>
          <a:lstStyle/>
          <a:p>
            <a:pPr algn="ctr"/>
            <a:endParaRPr lang="en-LT" sz="1400" b="1" spc="300">
              <a:solidFill>
                <a:schemeClr val="bg1"/>
              </a:solidFill>
              <a:latin typeface="Montserrat ExtraBold" pitchFamily="2" charset="77"/>
            </a:endParaRPr>
          </a:p>
        </p:txBody>
      </p:sp>
      <p:sp>
        <p:nvSpPr>
          <p:cNvPr id="8" name="oval 1">
            <a:hlinkClick r:id="rId10" action="ppaction://hlinksldjump"/>
            <a:extLst>
              <a:ext uri="{FF2B5EF4-FFF2-40B4-BE49-F238E27FC236}">
                <a16:creationId xmlns:a16="http://schemas.microsoft.com/office/drawing/2014/main" id="{63225371-5534-C7E6-1EE6-F9E676603DA4}"/>
              </a:ext>
            </a:extLst>
          </p:cNvPr>
          <p:cNvSpPr>
            <a:spLocks noChangeAspect="1"/>
          </p:cNvSpPr>
          <p:nvPr/>
        </p:nvSpPr>
        <p:spPr>
          <a:xfrm>
            <a:off x="462892" y="3064534"/>
            <a:ext cx="90212" cy="90213"/>
          </a:xfrm>
          <a:prstGeom prst="ellipse">
            <a:avLst/>
          </a:prstGeom>
          <a:noFill/>
          <a:ln>
            <a:solidFill>
              <a:schemeClr val="bg1"/>
            </a:solidFill>
          </a:ln>
          <a:effectLst/>
        </p:spPr>
        <p:txBody>
          <a:bodyPr wrap="square" lIns="0" tIns="0" rIns="0" bIns="0" rtlCol="0" anchor="ctr">
            <a:noAutofit/>
          </a:bodyPr>
          <a:lstStyle/>
          <a:p>
            <a:pPr algn="ctr"/>
            <a:endParaRPr lang="en-LT" sz="1400" b="1" spc="300">
              <a:solidFill>
                <a:schemeClr val="bg1"/>
              </a:solidFill>
              <a:latin typeface="Montserrat ExtraBold" pitchFamily="2" charset="77"/>
            </a:endParaRPr>
          </a:p>
        </p:txBody>
      </p:sp>
      <p:sp>
        <p:nvSpPr>
          <p:cNvPr id="9" name="oval active">
            <a:extLst>
              <a:ext uri="{FF2B5EF4-FFF2-40B4-BE49-F238E27FC236}">
                <a16:creationId xmlns:a16="http://schemas.microsoft.com/office/drawing/2014/main" id="{0E29CD6F-0FD3-017D-A7D8-B2327088337A}"/>
              </a:ext>
            </a:extLst>
          </p:cNvPr>
          <p:cNvSpPr>
            <a:spLocks noChangeAspect="1"/>
          </p:cNvSpPr>
          <p:nvPr/>
        </p:nvSpPr>
        <p:spPr>
          <a:xfrm>
            <a:off x="462892" y="3703253"/>
            <a:ext cx="90212" cy="90213"/>
          </a:xfrm>
          <a:prstGeom prst="ellipse">
            <a:avLst/>
          </a:prstGeom>
          <a:solidFill>
            <a:srgbClr val="EEEEEE"/>
          </a:solidFill>
          <a:ln>
            <a:solidFill>
              <a:schemeClr val="bg1"/>
            </a:solidFill>
          </a:ln>
          <a:effectLst>
            <a:outerShdw blurRad="127000" sx="102000" sy="102000" algn="ctr" rotWithShape="0">
              <a:schemeClr val="bg1"/>
            </a:outerShdw>
          </a:effectLst>
        </p:spPr>
        <p:txBody>
          <a:bodyPr wrap="square" lIns="0" tIns="0" rIns="0" bIns="0" rtlCol="0" anchor="ctr">
            <a:noAutofit/>
          </a:bodyPr>
          <a:lstStyle/>
          <a:p>
            <a:pPr algn="ctr"/>
            <a:endParaRPr lang="en-LT" sz="1400" b="1" spc="300">
              <a:solidFill>
                <a:schemeClr val="bg1"/>
              </a:solidFill>
              <a:latin typeface="Montserrat ExtraBold" pitchFamily="2" charset="77"/>
            </a:endParaRPr>
          </a:p>
        </p:txBody>
      </p:sp>
      <p:sp>
        <p:nvSpPr>
          <p:cNvPr id="10" name="TextBox 9">
            <a:extLst>
              <a:ext uri="{FF2B5EF4-FFF2-40B4-BE49-F238E27FC236}">
                <a16:creationId xmlns:a16="http://schemas.microsoft.com/office/drawing/2014/main" id="{D22003C7-A922-C04A-1B66-EEF339947260}"/>
              </a:ext>
            </a:extLst>
          </p:cNvPr>
          <p:cNvSpPr txBox="1"/>
          <p:nvPr/>
        </p:nvSpPr>
        <p:spPr>
          <a:xfrm>
            <a:off x="1364690" y="4557319"/>
            <a:ext cx="3250007" cy="246221"/>
          </a:xfrm>
          <a:prstGeom prst="rect">
            <a:avLst/>
          </a:prstGeom>
          <a:noFill/>
        </p:spPr>
        <p:txBody>
          <a:bodyPr wrap="square" lIns="0">
            <a:spAutoFit/>
          </a:bodyPr>
          <a:lstStyle>
            <a:defPPr>
              <a:defRPr lang="en-LT"/>
            </a:defPPr>
            <a:lvl1pPr algn="ctr">
              <a:defRPr sz="1200">
                <a:solidFill>
                  <a:schemeClr val="bg1"/>
                </a:solidFill>
                <a:latin typeface="Montserrat" pitchFamily="2" charset="7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ontserrat" pitchFamily="2" charset="77"/>
                <a:ea typeface="+mn-ea"/>
                <a:cs typeface="+mn-cs"/>
              </a:rPr>
              <a:t>YOU CAN ASK YOUR QUESTIONS</a:t>
            </a:r>
            <a:endParaRPr kumimoji="0" lang="en-GB" sz="1000" b="0" i="0" u="none" strike="noStrike" kern="1200" cap="none" spc="0" normalizeH="0" baseline="0" noProof="0" dirty="0">
              <a:ln>
                <a:noFill/>
              </a:ln>
              <a:solidFill>
                <a:prstClr val="white"/>
              </a:solidFill>
              <a:effectLst/>
              <a:uLnTx/>
              <a:uFillTx/>
              <a:latin typeface="Montserrat" pitchFamily="2" charset="77"/>
              <a:ea typeface="+mn-ea"/>
              <a:cs typeface="+mn-cs"/>
            </a:endParaRPr>
          </a:p>
        </p:txBody>
      </p:sp>
    </p:spTree>
    <p:extLst>
      <p:ext uri="{BB962C8B-B14F-4D97-AF65-F5344CB8AC3E}">
        <p14:creationId xmlns:p14="http://schemas.microsoft.com/office/powerpoint/2010/main" val="2440396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2" presetClass="emph" presetSubtype="1" repeatCount="indefinite" fill="hold" nodeType="withEffect">
                                  <p:stCondLst>
                                    <p:cond delay="0"/>
                                  </p:stCondLst>
                                  <p:childTnLst>
                                    <p:anim calcmode="lin" valueType="num">
                                      <p:cBhvr>
                                        <p:cTn id="6" dur="1967" fill="hold"/>
                                        <p:tgtEl>
                                          <p:spTgt spid="49"/>
                                        </p:tgtEl>
                                        <p:attrNameLst>
                                          <p:attrName>embedded3</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a:effectLst>
            <a:outerShdw blurRad="8729" dist="50800" sx="1000" sy="1000" algn="ctr" rotWithShape="0">
              <a:srgbClr val="000000"/>
            </a:outerShdw>
          </a:effectLst>
        </p:spPr>
      </p:pic>
      <p:sp>
        <p:nvSpPr>
          <p:cNvPr id="32" name="Rectangle: Rounded Corners 31">
            <a:extLst>
              <a:ext uri="{FF2B5EF4-FFF2-40B4-BE49-F238E27FC236}">
                <a16:creationId xmlns:a16="http://schemas.microsoft.com/office/drawing/2014/main" id="{2339F55E-8271-44A8-9A4D-C147BF3DAAF7}"/>
              </a:ext>
            </a:extLst>
          </p:cNvPr>
          <p:cNvSpPr/>
          <p:nvPr/>
        </p:nvSpPr>
        <p:spPr>
          <a:xfrm>
            <a:off x="8779677"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8779678"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8779678"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2603" t="5921" r="31495" b="7039"/>
          <a:stretch/>
        </p:blipFill>
        <p:spPr>
          <a:xfrm>
            <a:off x="182880" y="224986"/>
            <a:ext cx="11795760" cy="6567019"/>
          </a:xfrm>
          <a:prstGeom prst="roundRect">
            <a:avLst>
              <a:gd name="adj" fmla="val 7958"/>
            </a:avLst>
          </a:prstGeom>
          <a:noFill/>
          <a:ln>
            <a:noFill/>
          </a:ln>
          <a:effectLst>
            <a:outerShdw blurRad="635000" dist="215900" dir="7200000" algn="ctr" rotWithShape="0">
              <a:schemeClr val="tx1">
                <a:lumMod val="50000"/>
                <a:lumOff val="50000"/>
                <a:alpha val="43000"/>
              </a:schemeClr>
            </a:outerShdw>
          </a:effectLst>
        </p:spPr>
      </p:pic>
      <p:sp>
        <p:nvSpPr>
          <p:cNvPr id="38" name="Rectangle: Rounded Corners 37">
            <a:extLst>
              <a:ext uri="{FF2B5EF4-FFF2-40B4-BE49-F238E27FC236}">
                <a16:creationId xmlns:a16="http://schemas.microsoft.com/office/drawing/2014/main" id="{009B04E9-2F6F-4FA6-89CA-E824E5DEC9D0}"/>
              </a:ext>
            </a:extLst>
          </p:cNvPr>
          <p:cNvSpPr/>
          <p:nvPr/>
        </p:nvSpPr>
        <p:spPr>
          <a:xfrm>
            <a:off x="4447517" y="12548400"/>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39" name="Rectangle: Rounded Corners 38">
            <a:extLst>
              <a:ext uri="{FF2B5EF4-FFF2-40B4-BE49-F238E27FC236}">
                <a16:creationId xmlns:a16="http://schemas.microsoft.com/office/drawing/2014/main" id="{5632A2E7-3938-4DF9-A687-28D04014359A}"/>
              </a:ext>
            </a:extLst>
          </p:cNvPr>
          <p:cNvSpPr/>
          <p:nvPr/>
        </p:nvSpPr>
        <p:spPr>
          <a:xfrm>
            <a:off x="4449952" y="17271234"/>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0" name="Rectangle: Rounded Corners 39">
            <a:extLst>
              <a:ext uri="{FF2B5EF4-FFF2-40B4-BE49-F238E27FC236}">
                <a16:creationId xmlns:a16="http://schemas.microsoft.com/office/drawing/2014/main" id="{92A8E508-9BC4-4030-9F9D-E06070E1230F}"/>
              </a:ext>
            </a:extLst>
          </p:cNvPr>
          <p:cNvSpPr/>
          <p:nvPr/>
        </p:nvSpPr>
        <p:spPr>
          <a:xfrm>
            <a:off x="4447517" y="8621979"/>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5" name="TextBox 44">
            <a:extLst>
              <a:ext uri="{FF2B5EF4-FFF2-40B4-BE49-F238E27FC236}">
                <a16:creationId xmlns:a16="http://schemas.microsoft.com/office/drawing/2014/main" id="{A063AE86-C311-4E4B-BE46-C5D1D09FDDEA}"/>
              </a:ext>
            </a:extLst>
          </p:cNvPr>
          <p:cNvSpPr txBox="1"/>
          <p:nvPr/>
        </p:nvSpPr>
        <p:spPr>
          <a:xfrm>
            <a:off x="4153972" y="1649516"/>
            <a:ext cx="2115411" cy="253916"/>
          </a:xfrm>
          <a:prstGeom prst="rect">
            <a:avLst/>
          </a:prstGeom>
          <a:noFill/>
        </p:spPr>
        <p:txBody>
          <a:bodyPr wrap="square">
            <a:spAutoFit/>
          </a:bodyPr>
          <a:lstStyle/>
          <a:p>
            <a:endParaRPr lang="en-MY" sz="1050" dirty="0"/>
          </a:p>
        </p:txBody>
      </p:sp>
      <p:sp>
        <p:nvSpPr>
          <p:cNvPr id="47" name="Rectangle: Rounded Corners 46">
            <a:extLst>
              <a:ext uri="{FF2B5EF4-FFF2-40B4-BE49-F238E27FC236}">
                <a16:creationId xmlns:a16="http://schemas.microsoft.com/office/drawing/2014/main" id="{EF8A7AB2-47AE-446B-927C-E20763580EB5}"/>
              </a:ext>
            </a:extLst>
          </p:cNvPr>
          <p:cNvSpPr/>
          <p:nvPr/>
        </p:nvSpPr>
        <p:spPr>
          <a:xfrm>
            <a:off x="5599173" y="542713"/>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42">
            <a:extLst>
              <a:ext uri="{FF2B5EF4-FFF2-40B4-BE49-F238E27FC236}">
                <a16:creationId xmlns:a16="http://schemas.microsoft.com/office/drawing/2014/main" id="{66B1B172-0B75-4DB3-9549-1209994A3257}"/>
              </a:ext>
            </a:extLst>
          </p:cNvPr>
          <p:cNvSpPr/>
          <p:nvPr/>
        </p:nvSpPr>
        <p:spPr>
          <a:xfrm>
            <a:off x="-543558"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Rounded Corners 47">
            <a:extLst>
              <a:ext uri="{FF2B5EF4-FFF2-40B4-BE49-F238E27FC236}">
                <a16:creationId xmlns:a16="http://schemas.microsoft.com/office/drawing/2014/main" id="{538F4F76-9815-4DC1-BEFA-1BC1C1A48C6B}"/>
              </a:ext>
            </a:extLst>
          </p:cNvPr>
          <p:cNvSpPr/>
          <p:nvPr/>
        </p:nvSpPr>
        <p:spPr>
          <a:xfrm>
            <a:off x="-1087831"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Rectangle: Rounded Corners 48">
            <a:extLst>
              <a:ext uri="{FF2B5EF4-FFF2-40B4-BE49-F238E27FC236}">
                <a16:creationId xmlns:a16="http://schemas.microsoft.com/office/drawing/2014/main" id="{F9A8CB86-7D28-474A-9A9A-FF22E8B275A7}"/>
              </a:ext>
            </a:extLst>
          </p:cNvPr>
          <p:cNvSpPr/>
          <p:nvPr/>
        </p:nvSpPr>
        <p:spPr>
          <a:xfrm>
            <a:off x="-1646055" y="600879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0" name="Graphic 49" descr="Home with solid fill">
            <a:extLst>
              <a:ext uri="{FF2B5EF4-FFF2-40B4-BE49-F238E27FC236}">
                <a16:creationId xmlns:a16="http://schemas.microsoft.com/office/drawing/2014/main" id="{4BA21E83-C78E-448C-8F7F-AB4108A67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616" y="6053701"/>
            <a:ext cx="320489" cy="320489"/>
          </a:xfrm>
          <a:prstGeom prst="rect">
            <a:avLst/>
          </a:prstGeom>
        </p:spPr>
      </p:pic>
      <p:pic>
        <p:nvPicPr>
          <p:cNvPr id="51" name="Graphic 50" descr="Caret Up with solid fill">
            <a:extLst>
              <a:ext uri="{FF2B5EF4-FFF2-40B4-BE49-F238E27FC236}">
                <a16:creationId xmlns:a16="http://schemas.microsoft.com/office/drawing/2014/main" id="{330B6D3A-247C-4325-8AAA-09906665DC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045" y="4676085"/>
            <a:ext cx="392341" cy="392341"/>
          </a:xfrm>
          <a:prstGeom prst="rect">
            <a:avLst/>
          </a:prstGeom>
        </p:spPr>
      </p:pic>
      <p:pic>
        <p:nvPicPr>
          <p:cNvPr id="54" name="Graphic 53" descr="Caret Up with solid fill">
            <a:extLst>
              <a:ext uri="{FF2B5EF4-FFF2-40B4-BE49-F238E27FC236}">
                <a16:creationId xmlns:a16="http://schemas.microsoft.com/office/drawing/2014/main" id="{C3C6DF5A-C3EF-4188-BDF2-A35587218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048318" y="5359905"/>
            <a:ext cx="392341" cy="392341"/>
          </a:xfrm>
          <a:prstGeom prst="rect">
            <a:avLst/>
          </a:prstGeom>
        </p:spPr>
      </p:pic>
      <p:sp>
        <p:nvSpPr>
          <p:cNvPr id="2" name="Oval 1">
            <a:extLst>
              <a:ext uri="{FF2B5EF4-FFF2-40B4-BE49-F238E27FC236}">
                <a16:creationId xmlns:a16="http://schemas.microsoft.com/office/drawing/2014/main" id="{DC54338D-B19F-EAFA-633E-32F93B2FDA3F}"/>
              </a:ext>
            </a:extLst>
          </p:cNvPr>
          <p:cNvSpPr/>
          <p:nvPr/>
        </p:nvSpPr>
        <p:spPr>
          <a:xfrm>
            <a:off x="5351187" y="325770"/>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A</a:t>
            </a:r>
          </a:p>
        </p:txBody>
      </p:sp>
      <p:sp>
        <p:nvSpPr>
          <p:cNvPr id="3" name="Oval 2">
            <a:extLst>
              <a:ext uri="{FF2B5EF4-FFF2-40B4-BE49-F238E27FC236}">
                <a16:creationId xmlns:a16="http://schemas.microsoft.com/office/drawing/2014/main" id="{6B129849-8D45-DBD1-93D8-7B67F5854BD3}"/>
              </a:ext>
            </a:extLst>
          </p:cNvPr>
          <p:cNvSpPr/>
          <p:nvPr/>
        </p:nvSpPr>
        <p:spPr>
          <a:xfrm>
            <a:off x="3558615" y="1641448"/>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B</a:t>
            </a:r>
          </a:p>
        </p:txBody>
      </p:sp>
      <p:sp>
        <p:nvSpPr>
          <p:cNvPr id="5" name="Oval 4">
            <a:extLst>
              <a:ext uri="{FF2B5EF4-FFF2-40B4-BE49-F238E27FC236}">
                <a16:creationId xmlns:a16="http://schemas.microsoft.com/office/drawing/2014/main" id="{EAA54074-56CB-1317-E6BE-158B8D7330F9}"/>
              </a:ext>
            </a:extLst>
          </p:cNvPr>
          <p:cNvSpPr/>
          <p:nvPr/>
        </p:nvSpPr>
        <p:spPr>
          <a:xfrm>
            <a:off x="5550780" y="1635391"/>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C</a:t>
            </a:r>
          </a:p>
        </p:txBody>
      </p:sp>
      <p:sp>
        <p:nvSpPr>
          <p:cNvPr id="6" name="Oval 5">
            <a:extLst>
              <a:ext uri="{FF2B5EF4-FFF2-40B4-BE49-F238E27FC236}">
                <a16:creationId xmlns:a16="http://schemas.microsoft.com/office/drawing/2014/main" id="{FDFE3EC9-DA98-19CC-DC34-F76C0E765813}"/>
              </a:ext>
            </a:extLst>
          </p:cNvPr>
          <p:cNvSpPr/>
          <p:nvPr/>
        </p:nvSpPr>
        <p:spPr>
          <a:xfrm>
            <a:off x="7709287" y="1637611"/>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D</a:t>
            </a:r>
          </a:p>
        </p:txBody>
      </p:sp>
      <p:sp>
        <p:nvSpPr>
          <p:cNvPr id="7" name="Oval 6">
            <a:extLst>
              <a:ext uri="{FF2B5EF4-FFF2-40B4-BE49-F238E27FC236}">
                <a16:creationId xmlns:a16="http://schemas.microsoft.com/office/drawing/2014/main" id="{CC4A00FB-259B-805F-3C68-78662FD49D68}"/>
              </a:ext>
            </a:extLst>
          </p:cNvPr>
          <p:cNvSpPr/>
          <p:nvPr/>
        </p:nvSpPr>
        <p:spPr>
          <a:xfrm>
            <a:off x="2543969" y="3144072"/>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E</a:t>
            </a:r>
          </a:p>
        </p:txBody>
      </p:sp>
      <p:sp>
        <p:nvSpPr>
          <p:cNvPr id="8" name="Oval 7">
            <a:extLst>
              <a:ext uri="{FF2B5EF4-FFF2-40B4-BE49-F238E27FC236}">
                <a16:creationId xmlns:a16="http://schemas.microsoft.com/office/drawing/2014/main" id="{65983BD8-19D8-92A5-B243-C5C7EBFD5B66}"/>
              </a:ext>
            </a:extLst>
          </p:cNvPr>
          <p:cNvSpPr/>
          <p:nvPr/>
        </p:nvSpPr>
        <p:spPr>
          <a:xfrm>
            <a:off x="4412991" y="3108095"/>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F</a:t>
            </a:r>
          </a:p>
        </p:txBody>
      </p:sp>
      <p:sp>
        <p:nvSpPr>
          <p:cNvPr id="9" name="Oval 8">
            <a:extLst>
              <a:ext uri="{FF2B5EF4-FFF2-40B4-BE49-F238E27FC236}">
                <a16:creationId xmlns:a16="http://schemas.microsoft.com/office/drawing/2014/main" id="{AB7A5A87-0EC5-85D0-160B-BE59752E233F}"/>
              </a:ext>
            </a:extLst>
          </p:cNvPr>
          <p:cNvSpPr/>
          <p:nvPr/>
        </p:nvSpPr>
        <p:spPr>
          <a:xfrm>
            <a:off x="6108659" y="3147738"/>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G</a:t>
            </a:r>
          </a:p>
        </p:txBody>
      </p:sp>
      <p:sp>
        <p:nvSpPr>
          <p:cNvPr id="11" name="Oval 10">
            <a:extLst>
              <a:ext uri="{FF2B5EF4-FFF2-40B4-BE49-F238E27FC236}">
                <a16:creationId xmlns:a16="http://schemas.microsoft.com/office/drawing/2014/main" id="{343F075A-8D73-780B-A24F-5F51EBFD2A58}"/>
              </a:ext>
            </a:extLst>
          </p:cNvPr>
          <p:cNvSpPr/>
          <p:nvPr/>
        </p:nvSpPr>
        <p:spPr>
          <a:xfrm>
            <a:off x="7536205" y="3158919"/>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H</a:t>
            </a:r>
          </a:p>
        </p:txBody>
      </p:sp>
      <p:sp>
        <p:nvSpPr>
          <p:cNvPr id="12" name="Oval 11">
            <a:extLst>
              <a:ext uri="{FF2B5EF4-FFF2-40B4-BE49-F238E27FC236}">
                <a16:creationId xmlns:a16="http://schemas.microsoft.com/office/drawing/2014/main" id="{27F08EF2-3993-0208-D630-C059A711C9DE}"/>
              </a:ext>
            </a:extLst>
          </p:cNvPr>
          <p:cNvSpPr/>
          <p:nvPr/>
        </p:nvSpPr>
        <p:spPr>
          <a:xfrm>
            <a:off x="9233422" y="3174109"/>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I</a:t>
            </a:r>
          </a:p>
        </p:txBody>
      </p:sp>
      <p:sp>
        <p:nvSpPr>
          <p:cNvPr id="13" name="Oval 12">
            <a:extLst>
              <a:ext uri="{FF2B5EF4-FFF2-40B4-BE49-F238E27FC236}">
                <a16:creationId xmlns:a16="http://schemas.microsoft.com/office/drawing/2014/main" id="{DB6DB57D-E392-447A-4F7E-C908C2FA51E5}"/>
              </a:ext>
            </a:extLst>
          </p:cNvPr>
          <p:cNvSpPr/>
          <p:nvPr/>
        </p:nvSpPr>
        <p:spPr>
          <a:xfrm>
            <a:off x="4574105" y="4825053"/>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J</a:t>
            </a:r>
          </a:p>
        </p:txBody>
      </p:sp>
      <p:sp>
        <p:nvSpPr>
          <p:cNvPr id="14" name="Oval 13">
            <a:extLst>
              <a:ext uri="{FF2B5EF4-FFF2-40B4-BE49-F238E27FC236}">
                <a16:creationId xmlns:a16="http://schemas.microsoft.com/office/drawing/2014/main" id="{94B8177E-BD13-C8CF-FB1E-89E919D7505F}"/>
              </a:ext>
            </a:extLst>
          </p:cNvPr>
          <p:cNvSpPr/>
          <p:nvPr/>
        </p:nvSpPr>
        <p:spPr>
          <a:xfrm>
            <a:off x="8123519" y="4922898"/>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K</a:t>
            </a:r>
          </a:p>
        </p:txBody>
      </p:sp>
      <p:cxnSp>
        <p:nvCxnSpPr>
          <p:cNvPr id="16" name="Straight Connector 15">
            <a:extLst>
              <a:ext uri="{FF2B5EF4-FFF2-40B4-BE49-F238E27FC236}">
                <a16:creationId xmlns:a16="http://schemas.microsoft.com/office/drawing/2014/main" id="{18436991-4853-1164-D93C-190C9D334B7D}"/>
              </a:ext>
            </a:extLst>
          </p:cNvPr>
          <p:cNvCxnSpPr>
            <a:cxnSpLocks/>
            <a:stCxn id="2" idx="3"/>
            <a:endCxn id="3" idx="7"/>
          </p:cNvCxnSpPr>
          <p:nvPr/>
        </p:nvCxnSpPr>
        <p:spPr>
          <a:xfrm flipH="1">
            <a:off x="4561223" y="1205679"/>
            <a:ext cx="961984" cy="586738"/>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B26838-1CC7-1956-4602-ECD06043486D}"/>
              </a:ext>
            </a:extLst>
          </p:cNvPr>
          <p:cNvCxnSpPr>
            <a:cxnSpLocks/>
          </p:cNvCxnSpPr>
          <p:nvPr/>
        </p:nvCxnSpPr>
        <p:spPr>
          <a:xfrm>
            <a:off x="6047973" y="1334788"/>
            <a:ext cx="96054" cy="268852"/>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91C07F-2E86-42C7-3529-6C8DED6D9973}"/>
              </a:ext>
            </a:extLst>
          </p:cNvPr>
          <p:cNvCxnSpPr>
            <a:cxnSpLocks/>
          </p:cNvCxnSpPr>
          <p:nvPr/>
        </p:nvCxnSpPr>
        <p:spPr>
          <a:xfrm flipH="1">
            <a:off x="3345255" y="2568833"/>
            <a:ext cx="408779" cy="605276"/>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02CA6D-754D-D15B-BC7E-01990D25CD67}"/>
              </a:ext>
            </a:extLst>
          </p:cNvPr>
          <p:cNvCxnSpPr>
            <a:cxnSpLocks/>
          </p:cNvCxnSpPr>
          <p:nvPr/>
        </p:nvCxnSpPr>
        <p:spPr>
          <a:xfrm flipH="1">
            <a:off x="5075274" y="4100730"/>
            <a:ext cx="15514" cy="692187"/>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C38FB9-F414-0AB8-C2A8-5A1902023AB1}"/>
              </a:ext>
            </a:extLst>
          </p:cNvPr>
          <p:cNvCxnSpPr>
            <a:cxnSpLocks/>
            <a:endCxn id="14" idx="0"/>
          </p:cNvCxnSpPr>
          <p:nvPr/>
        </p:nvCxnSpPr>
        <p:spPr>
          <a:xfrm flipH="1">
            <a:off x="8710833" y="4138973"/>
            <a:ext cx="785295" cy="783925"/>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74B523-7EB9-FDA2-5E21-54E18B198AC2}"/>
              </a:ext>
            </a:extLst>
          </p:cNvPr>
          <p:cNvCxnSpPr>
            <a:cxnSpLocks/>
          </p:cNvCxnSpPr>
          <p:nvPr/>
        </p:nvCxnSpPr>
        <p:spPr>
          <a:xfrm>
            <a:off x="6262000" y="2645593"/>
            <a:ext cx="342383" cy="475034"/>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7ED0719-FF47-E647-CBA6-4F6C29A78C3A}"/>
              </a:ext>
            </a:extLst>
          </p:cNvPr>
          <p:cNvCxnSpPr>
            <a:cxnSpLocks/>
            <a:endCxn id="12" idx="0"/>
          </p:cNvCxnSpPr>
          <p:nvPr/>
        </p:nvCxnSpPr>
        <p:spPr>
          <a:xfrm>
            <a:off x="8743581" y="2416654"/>
            <a:ext cx="1077155" cy="757455"/>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87930FB-8785-F0E5-3926-023B583E0A46}"/>
              </a:ext>
            </a:extLst>
          </p:cNvPr>
          <p:cNvCxnSpPr>
            <a:cxnSpLocks/>
            <a:endCxn id="6" idx="1"/>
          </p:cNvCxnSpPr>
          <p:nvPr/>
        </p:nvCxnSpPr>
        <p:spPr>
          <a:xfrm>
            <a:off x="6467948" y="1036973"/>
            <a:ext cx="1413359" cy="751607"/>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15C8CD-633D-14DA-90EB-0158318237C7}"/>
              </a:ext>
            </a:extLst>
          </p:cNvPr>
          <p:cNvCxnSpPr>
            <a:cxnSpLocks/>
          </p:cNvCxnSpPr>
          <p:nvPr/>
        </p:nvCxnSpPr>
        <p:spPr>
          <a:xfrm>
            <a:off x="4370498" y="2624262"/>
            <a:ext cx="455847" cy="453669"/>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B1E97BF-7126-44DA-B4A9-2ABFA728788A}"/>
              </a:ext>
            </a:extLst>
          </p:cNvPr>
          <p:cNvCxnSpPr>
            <a:cxnSpLocks/>
          </p:cNvCxnSpPr>
          <p:nvPr/>
        </p:nvCxnSpPr>
        <p:spPr>
          <a:xfrm flipV="1">
            <a:off x="8123519" y="2624262"/>
            <a:ext cx="70524" cy="549847"/>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E6C0393-6531-5935-57A0-3F58BC0C7085}"/>
              </a:ext>
            </a:extLst>
          </p:cNvPr>
          <p:cNvSpPr txBox="1"/>
          <p:nvPr/>
        </p:nvSpPr>
        <p:spPr>
          <a:xfrm>
            <a:off x="5599173" y="6118396"/>
            <a:ext cx="1071127" cy="369332"/>
          </a:xfrm>
          <a:prstGeom prst="rect">
            <a:avLst/>
          </a:prstGeom>
          <a:noFill/>
        </p:spPr>
        <p:txBody>
          <a:bodyPr wrap="none" rtlCol="0">
            <a:spAutoFit/>
          </a:bodyPr>
          <a:lstStyle/>
          <a:p>
            <a:r>
              <a:rPr lang="en-NP" dirty="0"/>
              <a:t>FIG: TREE</a:t>
            </a:r>
          </a:p>
        </p:txBody>
      </p:sp>
      <p:sp>
        <p:nvSpPr>
          <p:cNvPr id="30" name="Oval 29">
            <a:extLst>
              <a:ext uri="{FF2B5EF4-FFF2-40B4-BE49-F238E27FC236}">
                <a16:creationId xmlns:a16="http://schemas.microsoft.com/office/drawing/2014/main" id="{903C98C3-C9D0-8B1D-B33F-BED5FC22773C}"/>
              </a:ext>
            </a:extLst>
          </p:cNvPr>
          <p:cNvSpPr/>
          <p:nvPr/>
        </p:nvSpPr>
        <p:spPr>
          <a:xfrm>
            <a:off x="9549807" y="4922898"/>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L</a:t>
            </a:r>
          </a:p>
        </p:txBody>
      </p:sp>
      <p:sp>
        <p:nvSpPr>
          <p:cNvPr id="31" name="Oval 30">
            <a:extLst>
              <a:ext uri="{FF2B5EF4-FFF2-40B4-BE49-F238E27FC236}">
                <a16:creationId xmlns:a16="http://schemas.microsoft.com/office/drawing/2014/main" id="{2C37AB66-0B2F-2121-2A40-B436FFB6D896}"/>
              </a:ext>
            </a:extLst>
          </p:cNvPr>
          <p:cNvSpPr/>
          <p:nvPr/>
        </p:nvSpPr>
        <p:spPr>
          <a:xfrm>
            <a:off x="10843800" y="4977912"/>
            <a:ext cx="1174628" cy="1030878"/>
          </a:xfrm>
          <a:prstGeom prst="ellipse">
            <a:avLst/>
          </a:prstGeom>
          <a:gradFill>
            <a:gsLst>
              <a:gs pos="0">
                <a:srgbClr val="C570EC"/>
              </a:gs>
              <a:gs pos="50000">
                <a:srgbClr val="C371EB"/>
              </a:gs>
              <a:gs pos="100000">
                <a:srgbClr val="A577D7"/>
              </a:gs>
            </a:gsLst>
            <a:lin ang="10800000" scaled="1"/>
          </a:gradFill>
          <a:ln>
            <a:noFill/>
          </a:ln>
          <a:effectLst>
            <a:innerShdw blurRad="190500">
              <a:schemeClr val="bg1"/>
            </a:innerShdw>
          </a:effectLst>
        </p:spPr>
        <p:txBody>
          <a:bodyPr wrap="square" lIns="0" tIns="0" rIns="0" bIns="0" rtlCol="0" anchor="ctr">
            <a:noAutofit/>
          </a:bodyPr>
          <a:lstStyle/>
          <a:p>
            <a:pPr algn="ctr"/>
            <a:r>
              <a:rPr lang="en-NP" sz="1400" b="1" spc="300" dirty="0">
                <a:solidFill>
                  <a:schemeClr val="bg1"/>
                </a:solidFill>
                <a:latin typeface="Montserrat ExtraBold" pitchFamily="2" charset="77"/>
              </a:rPr>
              <a:t>M</a:t>
            </a:r>
          </a:p>
        </p:txBody>
      </p:sp>
      <p:cxnSp>
        <p:nvCxnSpPr>
          <p:cNvPr id="58" name="Straight Connector 57">
            <a:extLst>
              <a:ext uri="{FF2B5EF4-FFF2-40B4-BE49-F238E27FC236}">
                <a16:creationId xmlns:a16="http://schemas.microsoft.com/office/drawing/2014/main" id="{408FC74C-9904-F2BD-12F7-0A8AA9225106}"/>
              </a:ext>
            </a:extLst>
          </p:cNvPr>
          <p:cNvCxnSpPr>
            <a:cxnSpLocks/>
            <a:stCxn id="12" idx="5"/>
            <a:endCxn id="31" idx="0"/>
          </p:cNvCxnSpPr>
          <p:nvPr/>
        </p:nvCxnSpPr>
        <p:spPr>
          <a:xfrm>
            <a:off x="10236030" y="4054018"/>
            <a:ext cx="1195084" cy="923894"/>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984E545-0A1D-2353-A73A-F5C717C56339}"/>
              </a:ext>
            </a:extLst>
          </p:cNvPr>
          <p:cNvCxnSpPr>
            <a:cxnSpLocks/>
            <a:endCxn id="30" idx="0"/>
          </p:cNvCxnSpPr>
          <p:nvPr/>
        </p:nvCxnSpPr>
        <p:spPr>
          <a:xfrm>
            <a:off x="9810508" y="4162155"/>
            <a:ext cx="326613" cy="760743"/>
          </a:xfrm>
          <a:prstGeom prst="line">
            <a:avLst/>
          </a:prstGeom>
          <a:ln w="31750">
            <a:gradFill flip="none" rotWithShape="1">
              <a:gsLst>
                <a:gs pos="0">
                  <a:srgbClr val="CC07CD"/>
                </a:gs>
                <a:gs pos="48000">
                  <a:schemeClr val="accent6">
                    <a:lumMod val="60000"/>
                    <a:lumOff val="40000"/>
                  </a:schemeClr>
                </a:gs>
                <a:gs pos="100000">
                  <a:srgbClr val="CC07CD"/>
                </a:gs>
              </a:gsLst>
              <a:lin ang="27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72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1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a:effectLst>
            <a:outerShdw blurRad="8729" dist="50800" sx="1000" sy="1000" algn="ctr" rotWithShape="0">
              <a:srgbClr val="000000"/>
            </a:outerShdw>
          </a:effectLst>
        </p:spPr>
      </p:pic>
      <p:sp>
        <p:nvSpPr>
          <p:cNvPr id="32" name="Rectangle: Rounded Corners 31">
            <a:extLst>
              <a:ext uri="{FF2B5EF4-FFF2-40B4-BE49-F238E27FC236}">
                <a16:creationId xmlns:a16="http://schemas.microsoft.com/office/drawing/2014/main" id="{2339F55E-8271-44A8-9A4D-C147BF3DAAF7}"/>
              </a:ext>
            </a:extLst>
          </p:cNvPr>
          <p:cNvSpPr/>
          <p:nvPr/>
        </p:nvSpPr>
        <p:spPr>
          <a:xfrm>
            <a:off x="8779677"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8779678"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8779678"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2603" t="5921" r="31495" b="7039"/>
          <a:stretch/>
        </p:blipFill>
        <p:spPr>
          <a:xfrm>
            <a:off x="182879" y="224986"/>
            <a:ext cx="11914385" cy="6336452"/>
          </a:xfrm>
          <a:prstGeom prst="roundRect">
            <a:avLst>
              <a:gd name="adj" fmla="val 7958"/>
            </a:avLst>
          </a:prstGeom>
          <a:noFill/>
          <a:ln>
            <a:noFill/>
          </a:ln>
          <a:effectLst>
            <a:outerShdw blurRad="635000" dist="215900" dir="7200000" algn="ctr" rotWithShape="0">
              <a:schemeClr val="tx1">
                <a:lumMod val="50000"/>
                <a:lumOff val="50000"/>
                <a:alpha val="43000"/>
              </a:schemeClr>
            </a:outerShdw>
          </a:effectLst>
        </p:spPr>
      </p:pic>
      <p:grpSp>
        <p:nvGrpSpPr>
          <p:cNvPr id="29" name="Group 28">
            <a:extLst>
              <a:ext uri="{FF2B5EF4-FFF2-40B4-BE49-F238E27FC236}">
                <a16:creationId xmlns:a16="http://schemas.microsoft.com/office/drawing/2014/main" id="{55E4323D-247B-411F-A013-2DB77AD4187E}"/>
              </a:ext>
            </a:extLst>
          </p:cNvPr>
          <p:cNvGrpSpPr/>
          <p:nvPr/>
        </p:nvGrpSpPr>
        <p:grpSpPr>
          <a:xfrm>
            <a:off x="2848158" y="748385"/>
            <a:ext cx="6189546" cy="571465"/>
            <a:chOff x="1588770" y="5753100"/>
            <a:chExt cx="1432560" cy="441960"/>
          </a:xfrm>
          <a:gradFill>
            <a:gsLst>
              <a:gs pos="0">
                <a:srgbClr val="C570EC"/>
              </a:gs>
              <a:gs pos="50000">
                <a:srgbClr val="C371EB"/>
              </a:gs>
              <a:gs pos="100000">
                <a:srgbClr val="A577D7"/>
              </a:gs>
            </a:gsLst>
            <a:lin ang="10800000" scaled="1"/>
          </a:gradFill>
          <a:effectLst/>
        </p:grpSpPr>
        <p:sp>
          <p:nvSpPr>
            <p:cNvPr id="30" name="Rectangle: Rounded Corners 29">
              <a:extLst>
                <a:ext uri="{FF2B5EF4-FFF2-40B4-BE49-F238E27FC236}">
                  <a16:creationId xmlns:a16="http://schemas.microsoft.com/office/drawing/2014/main" id="{043C6556-1668-4531-A09F-0D3BCDF98110}"/>
                </a:ext>
              </a:extLst>
            </p:cNvPr>
            <p:cNvSpPr/>
            <p:nvPr/>
          </p:nvSpPr>
          <p:spPr>
            <a:xfrm>
              <a:off x="1588770" y="5753100"/>
              <a:ext cx="1432560" cy="441960"/>
            </a:xfrm>
            <a:prstGeom prst="roundRect">
              <a:avLst>
                <a:gd name="adj" fmla="val 413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solidFill>
                  <a:srgbClr val="7030A0"/>
                </a:solidFill>
                <a:latin typeface="Century Gothic" panose="020B0502020202020204" pitchFamily="34" charset="0"/>
              </a:endParaRPr>
            </a:p>
          </p:txBody>
        </p:sp>
        <p:sp>
          <p:nvSpPr>
            <p:cNvPr id="31" name="TextBox 30">
              <a:extLst>
                <a:ext uri="{FF2B5EF4-FFF2-40B4-BE49-F238E27FC236}">
                  <a16:creationId xmlns:a16="http://schemas.microsoft.com/office/drawing/2014/main" id="{524729FF-5C4E-4225-996B-384CF8B11A6E}"/>
                </a:ext>
              </a:extLst>
            </p:cNvPr>
            <p:cNvSpPr txBox="1"/>
            <p:nvPr/>
          </p:nvSpPr>
          <p:spPr>
            <a:xfrm>
              <a:off x="1719345" y="5822482"/>
              <a:ext cx="1192883" cy="285634"/>
            </a:xfrm>
            <a:prstGeom prst="rect">
              <a:avLst/>
            </a:prstGeom>
            <a:grpFill/>
          </p:spPr>
          <p:txBody>
            <a:bodyPr wrap="square">
              <a:spAutoFit/>
            </a:bodyPr>
            <a:lstStyle/>
            <a:p>
              <a:pPr algn="ctr"/>
              <a:r>
                <a:rPr lang="en-MY" b="1" dirty="0">
                  <a:solidFill>
                    <a:schemeClr val="bg1"/>
                  </a:solidFill>
                  <a:latin typeface="Century Gothic" panose="020B0502020202020204" pitchFamily="34" charset="0"/>
                </a:rPr>
                <a:t>Basic Terminologies in Tree</a:t>
              </a:r>
              <a:endParaRPr lang="en-MY" dirty="0">
                <a:solidFill>
                  <a:schemeClr val="bg1"/>
                </a:solidFill>
              </a:endParaRPr>
            </a:p>
          </p:txBody>
        </p:sp>
      </p:grpSp>
      <p:sp>
        <p:nvSpPr>
          <p:cNvPr id="38" name="Rectangle: Rounded Corners 37">
            <a:extLst>
              <a:ext uri="{FF2B5EF4-FFF2-40B4-BE49-F238E27FC236}">
                <a16:creationId xmlns:a16="http://schemas.microsoft.com/office/drawing/2014/main" id="{009B04E9-2F6F-4FA6-89CA-E824E5DEC9D0}"/>
              </a:ext>
            </a:extLst>
          </p:cNvPr>
          <p:cNvSpPr/>
          <p:nvPr/>
        </p:nvSpPr>
        <p:spPr>
          <a:xfrm>
            <a:off x="4447517" y="12548400"/>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39" name="Rectangle: Rounded Corners 38">
            <a:extLst>
              <a:ext uri="{FF2B5EF4-FFF2-40B4-BE49-F238E27FC236}">
                <a16:creationId xmlns:a16="http://schemas.microsoft.com/office/drawing/2014/main" id="{5632A2E7-3938-4DF9-A687-28D04014359A}"/>
              </a:ext>
            </a:extLst>
          </p:cNvPr>
          <p:cNvSpPr/>
          <p:nvPr/>
        </p:nvSpPr>
        <p:spPr>
          <a:xfrm>
            <a:off x="4449952" y="17271234"/>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0" name="Rectangle: Rounded Corners 39">
            <a:extLst>
              <a:ext uri="{FF2B5EF4-FFF2-40B4-BE49-F238E27FC236}">
                <a16:creationId xmlns:a16="http://schemas.microsoft.com/office/drawing/2014/main" id="{92A8E508-9BC4-4030-9F9D-E06070E1230F}"/>
              </a:ext>
            </a:extLst>
          </p:cNvPr>
          <p:cNvSpPr/>
          <p:nvPr/>
        </p:nvSpPr>
        <p:spPr>
          <a:xfrm>
            <a:off x="4447517" y="8621979"/>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1" name="TextBox 40">
            <a:extLst>
              <a:ext uri="{FF2B5EF4-FFF2-40B4-BE49-F238E27FC236}">
                <a16:creationId xmlns:a16="http://schemas.microsoft.com/office/drawing/2014/main" id="{09B22B0A-386C-4A84-8AF7-7D8F7AF0403C}"/>
              </a:ext>
            </a:extLst>
          </p:cNvPr>
          <p:cNvSpPr txBox="1"/>
          <p:nvPr/>
        </p:nvSpPr>
        <p:spPr>
          <a:xfrm>
            <a:off x="558224" y="1139807"/>
            <a:ext cx="10725707" cy="5078313"/>
          </a:xfrm>
          <a:prstGeom prst="rect">
            <a:avLst/>
          </a:prstGeom>
          <a:noFill/>
        </p:spPr>
        <p:txBody>
          <a:bodyPr wrap="square" rtlCol="0">
            <a:spAutoFit/>
          </a:bodyPr>
          <a:lstStyle/>
          <a:p>
            <a:endParaRPr lang="en-US" dirty="0">
              <a:latin typeface="Century Gothic" panose="020B0502020202020204" pitchFamily="34" charset="0"/>
            </a:endParaRPr>
          </a:p>
          <a:p>
            <a:r>
              <a:rPr lang="en-US" dirty="0">
                <a:latin typeface="Century Gothic" panose="020B0502020202020204" pitchFamily="34" charset="0"/>
              </a:rPr>
              <a:t>1.</a:t>
            </a:r>
            <a:r>
              <a:rPr lang="en-US" b="1" dirty="0">
                <a:latin typeface="Century Gothic" panose="020B0502020202020204" pitchFamily="34" charset="0"/>
              </a:rPr>
              <a:t>Root: </a:t>
            </a:r>
            <a:r>
              <a:rPr lang="en-US" dirty="0">
                <a:latin typeface="Century Gothic" panose="020B0502020202020204" pitchFamily="34" charset="0"/>
              </a:rPr>
              <a:t>Root is a special data </a:t>
            </a:r>
            <a:r>
              <a:rPr lang="en-US" dirty="0" err="1">
                <a:latin typeface="Century Gothic" panose="020B0502020202020204" pitchFamily="34" charset="0"/>
              </a:rPr>
              <a:t>item,which</a:t>
            </a:r>
            <a:r>
              <a:rPr lang="en-US" dirty="0">
                <a:latin typeface="Century Gothic" panose="020B0502020202020204" pitchFamily="34" charset="0"/>
              </a:rPr>
              <a:t> is the first in </a:t>
            </a:r>
            <a:r>
              <a:rPr lang="en-US" dirty="0" err="1">
                <a:latin typeface="Century Gothic" panose="020B0502020202020204" pitchFamily="34" charset="0"/>
              </a:rPr>
              <a:t>hierarchy.’A</a:t>
            </a:r>
            <a:r>
              <a:rPr lang="en-US" dirty="0">
                <a:latin typeface="Century Gothic" panose="020B0502020202020204" pitchFamily="34" charset="0"/>
              </a:rPr>
              <a:t>’ is the root item.</a:t>
            </a:r>
          </a:p>
          <a:p>
            <a:endParaRPr lang="en-US" dirty="0">
              <a:latin typeface="Century Gothic" panose="020B0502020202020204" pitchFamily="34" charset="0"/>
            </a:endParaRPr>
          </a:p>
          <a:p>
            <a:r>
              <a:rPr lang="en-US" dirty="0">
                <a:latin typeface="Century Gothic" panose="020B0502020202020204" pitchFamily="34" charset="0"/>
              </a:rPr>
              <a:t>2.</a:t>
            </a:r>
            <a:r>
              <a:rPr lang="en-US" b="1" dirty="0">
                <a:latin typeface="Century Gothic" panose="020B0502020202020204" pitchFamily="34" charset="0"/>
              </a:rPr>
              <a:t>Node: </a:t>
            </a:r>
            <a:r>
              <a:rPr lang="en-US" dirty="0">
                <a:latin typeface="Century Gothic" panose="020B0502020202020204" pitchFamily="34" charset="0"/>
              </a:rPr>
              <a:t>Each item in a tree is called node. </a:t>
            </a:r>
          </a:p>
          <a:p>
            <a:endParaRPr lang="en-US" dirty="0">
              <a:latin typeface="Century Gothic" panose="020B0502020202020204" pitchFamily="34" charset="0"/>
            </a:endParaRPr>
          </a:p>
          <a:p>
            <a:r>
              <a:rPr lang="en-US" dirty="0">
                <a:latin typeface="Century Gothic" panose="020B0502020202020204" pitchFamily="34" charset="0"/>
              </a:rPr>
              <a:t>3.</a:t>
            </a:r>
            <a:r>
              <a:rPr lang="en-US" b="1" dirty="0">
                <a:latin typeface="Century Gothic" panose="020B0502020202020204" pitchFamily="34" charset="0"/>
              </a:rPr>
              <a:t>Parent: </a:t>
            </a:r>
            <a:r>
              <a:rPr lang="en-US" dirty="0">
                <a:latin typeface="Century Gothic" panose="020B0502020202020204" pitchFamily="34" charset="0"/>
              </a:rPr>
              <a:t>A node that points to (one or more) other nodes is parent of those nodes while the nodes pointed to are the children. B is parent of E, F and E,F are children of B. </a:t>
            </a:r>
          </a:p>
          <a:p>
            <a:endParaRPr lang="en-US" dirty="0">
              <a:latin typeface="Century Gothic" panose="020B0502020202020204" pitchFamily="34" charset="0"/>
            </a:endParaRPr>
          </a:p>
          <a:p>
            <a:r>
              <a:rPr lang="en-US" dirty="0">
                <a:latin typeface="Century Gothic" panose="020B0502020202020204" pitchFamily="34" charset="0"/>
              </a:rPr>
              <a:t>4.</a:t>
            </a:r>
            <a:r>
              <a:rPr lang="en-US" b="1" dirty="0">
                <a:latin typeface="Century Gothic" panose="020B0502020202020204" pitchFamily="34" charset="0"/>
              </a:rPr>
              <a:t> Leaf (Terminal Nodes): </a:t>
            </a:r>
            <a:r>
              <a:rPr lang="en-US" dirty="0">
                <a:latin typeface="Century Gothic" panose="020B0502020202020204" pitchFamily="34" charset="0"/>
              </a:rPr>
              <a:t>Nodes with no children are </a:t>
            </a:r>
            <a:r>
              <a:rPr lang="en-US" b="1" dirty="0">
                <a:latin typeface="Century Gothic" panose="020B0502020202020204" pitchFamily="34" charset="0"/>
              </a:rPr>
              <a:t>leaf </a:t>
            </a:r>
            <a:r>
              <a:rPr lang="en-US" dirty="0">
                <a:latin typeface="Century Gothic" panose="020B0502020202020204" pitchFamily="34" charset="0"/>
              </a:rPr>
              <a:t>nodes or </a:t>
            </a:r>
            <a:r>
              <a:rPr lang="en-US" b="1" dirty="0">
                <a:latin typeface="Century Gothic" panose="020B0502020202020204" pitchFamily="34" charset="0"/>
              </a:rPr>
              <a:t>external </a:t>
            </a:r>
            <a:r>
              <a:rPr lang="en-US" dirty="0">
                <a:latin typeface="Century Gothic" panose="020B0502020202020204" pitchFamily="34" charset="0"/>
              </a:rPr>
              <a:t>nodes or </a:t>
            </a:r>
            <a:r>
              <a:rPr lang="en-US" b="1" dirty="0">
                <a:latin typeface="Century Gothic" panose="020B0502020202020204" pitchFamily="34" charset="0"/>
              </a:rPr>
              <a:t>terminal </a:t>
            </a:r>
            <a:r>
              <a:rPr lang="en-US" dirty="0">
                <a:latin typeface="Century Gothic" panose="020B0502020202020204" pitchFamily="34" charset="0"/>
              </a:rPr>
              <a:t>nodes. In the above tree E, J, G, H, K, L, and M are terminal nodes </a:t>
            </a:r>
          </a:p>
          <a:p>
            <a:endParaRPr lang="en-US" dirty="0">
              <a:latin typeface="Century Gothic" panose="020B0502020202020204" pitchFamily="34" charset="0"/>
            </a:endParaRPr>
          </a:p>
          <a:p>
            <a:r>
              <a:rPr lang="en-US" dirty="0">
                <a:latin typeface="Century Gothic" panose="020B0502020202020204" pitchFamily="34" charset="0"/>
              </a:rPr>
              <a:t>5. </a:t>
            </a:r>
            <a:r>
              <a:rPr lang="en-US" b="1" dirty="0">
                <a:latin typeface="Century Gothic" panose="020B0502020202020204" pitchFamily="34" charset="0"/>
              </a:rPr>
              <a:t>Non terminal Nodes: </a:t>
            </a:r>
            <a:r>
              <a:rPr lang="en-US" dirty="0">
                <a:latin typeface="Century Gothic" panose="020B0502020202020204" pitchFamily="34" charset="0"/>
              </a:rPr>
              <a:t>Nodes with children are </a:t>
            </a:r>
            <a:r>
              <a:rPr lang="en-US" b="1" dirty="0">
                <a:latin typeface="Century Gothic" panose="020B0502020202020204" pitchFamily="34" charset="0"/>
              </a:rPr>
              <a:t>internal nodes </a:t>
            </a:r>
            <a:r>
              <a:rPr lang="en-US" dirty="0">
                <a:latin typeface="Century Gothic" panose="020B0502020202020204" pitchFamily="34" charset="0"/>
              </a:rPr>
              <a:t>or </a:t>
            </a:r>
            <a:r>
              <a:rPr lang="en-US" b="1" dirty="0">
                <a:latin typeface="Century Gothic" panose="020B0502020202020204" pitchFamily="34" charset="0"/>
              </a:rPr>
              <a:t>non-terminal </a:t>
            </a:r>
            <a:r>
              <a:rPr lang="en-US" b="1" dirty="0" err="1">
                <a:latin typeface="Century Gothic" panose="020B0502020202020204" pitchFamily="34" charset="0"/>
              </a:rPr>
              <a:t>nodes</a:t>
            </a:r>
            <a:r>
              <a:rPr lang="en-US" dirty="0" err="1">
                <a:latin typeface="Century Gothic" panose="020B0502020202020204" pitchFamily="34" charset="0"/>
              </a:rPr>
              <a:t>.The</a:t>
            </a:r>
            <a:r>
              <a:rPr lang="en-US" dirty="0">
                <a:latin typeface="Century Gothic" panose="020B0502020202020204" pitchFamily="34" charset="0"/>
              </a:rPr>
              <a:t> root node is also an internal node. Node such as </a:t>
            </a:r>
            <a:r>
              <a:rPr lang="en-US" b="1" dirty="0">
                <a:latin typeface="Century Gothic" panose="020B0502020202020204" pitchFamily="34" charset="0"/>
              </a:rPr>
              <a:t>B, C, D</a:t>
            </a:r>
            <a:r>
              <a:rPr lang="en-US" dirty="0">
                <a:latin typeface="Century Gothic" panose="020B0502020202020204" pitchFamily="34" charset="0"/>
              </a:rPr>
              <a:t>, are non- terminal nodes </a:t>
            </a:r>
          </a:p>
          <a:p>
            <a:endParaRPr lang="en-US" dirty="0">
              <a:latin typeface="Century Gothic" panose="020B0502020202020204" pitchFamily="34" charset="0"/>
            </a:endParaRPr>
          </a:p>
          <a:p>
            <a:r>
              <a:rPr lang="en-US" dirty="0">
                <a:latin typeface="Century Gothic" panose="020B0502020202020204" pitchFamily="34" charset="0"/>
              </a:rPr>
              <a:t>6. </a:t>
            </a:r>
            <a:r>
              <a:rPr lang="en-US" b="1" dirty="0">
                <a:latin typeface="Century Gothic" panose="020B0502020202020204" pitchFamily="34" charset="0"/>
              </a:rPr>
              <a:t>Siblings (Brother): </a:t>
            </a:r>
            <a:r>
              <a:rPr lang="en-US" dirty="0">
                <a:latin typeface="Century Gothic" panose="020B0502020202020204" pitchFamily="34" charset="0"/>
              </a:rPr>
              <a:t>Nodes that have the same parent are </a:t>
            </a:r>
            <a:r>
              <a:rPr lang="en-US" b="1" dirty="0">
                <a:latin typeface="Century Gothic" panose="020B0502020202020204" pitchFamily="34" charset="0"/>
              </a:rPr>
              <a:t>siblings</a:t>
            </a:r>
            <a:r>
              <a:rPr lang="en-US" dirty="0">
                <a:latin typeface="Century Gothic" panose="020B0502020202020204" pitchFamily="34" charset="0"/>
              </a:rPr>
              <a:t>. In the above tree: </a:t>
            </a:r>
          </a:p>
          <a:p>
            <a:pPr lvl="1"/>
            <a:r>
              <a:rPr lang="en-US" b="1" dirty="0">
                <a:latin typeface="Century Gothic" panose="020B0502020202020204" pitchFamily="34" charset="0"/>
              </a:rPr>
              <a:t>E </a:t>
            </a:r>
            <a:r>
              <a:rPr lang="en-US" dirty="0">
                <a:latin typeface="Century Gothic" panose="020B0502020202020204" pitchFamily="34" charset="0"/>
              </a:rPr>
              <a:t>and </a:t>
            </a:r>
            <a:r>
              <a:rPr lang="en-US" b="1" dirty="0">
                <a:latin typeface="Century Gothic" panose="020B0502020202020204" pitchFamily="34" charset="0"/>
              </a:rPr>
              <a:t>F </a:t>
            </a:r>
            <a:r>
              <a:rPr lang="en-US" dirty="0">
                <a:latin typeface="Century Gothic" panose="020B0502020202020204" pitchFamily="34" charset="0"/>
              </a:rPr>
              <a:t>are siblings of parent node </a:t>
            </a:r>
            <a:r>
              <a:rPr lang="en-US" b="1" dirty="0">
                <a:latin typeface="Century Gothic" panose="020B0502020202020204" pitchFamily="34" charset="0"/>
              </a:rPr>
              <a:t>B </a:t>
            </a:r>
            <a:endParaRPr lang="en-US" dirty="0">
              <a:latin typeface="Century Gothic" panose="020B0502020202020204" pitchFamily="34" charset="0"/>
            </a:endParaRPr>
          </a:p>
          <a:p>
            <a:pPr lvl="1"/>
            <a:r>
              <a:rPr lang="en-US" b="1" dirty="0">
                <a:latin typeface="Century Gothic" panose="020B0502020202020204" pitchFamily="34" charset="0"/>
              </a:rPr>
              <a:t>K, L</a:t>
            </a:r>
            <a:r>
              <a:rPr lang="en-US" dirty="0">
                <a:latin typeface="Century Gothic" panose="020B0502020202020204" pitchFamily="34" charset="0"/>
              </a:rPr>
              <a:t>, and </a:t>
            </a:r>
            <a:r>
              <a:rPr lang="en-US" b="1" dirty="0">
                <a:latin typeface="Century Gothic" panose="020B0502020202020204" pitchFamily="34" charset="0"/>
              </a:rPr>
              <a:t>M </a:t>
            </a:r>
            <a:r>
              <a:rPr lang="en-US" dirty="0">
                <a:latin typeface="Century Gothic" panose="020B0502020202020204" pitchFamily="34" charset="0"/>
              </a:rPr>
              <a:t>are siblings of parent node </a:t>
            </a:r>
            <a:r>
              <a:rPr lang="en-US" b="1" dirty="0">
                <a:latin typeface="Century Gothic" panose="020B0502020202020204" pitchFamily="34" charset="0"/>
              </a:rPr>
              <a:t>I. </a:t>
            </a:r>
          </a:p>
          <a:p>
            <a:endParaRPr lang="en-NP" dirty="0">
              <a:latin typeface="Century Gothic" panose="020B0502020202020204" pitchFamily="34" charset="0"/>
            </a:endParaRPr>
          </a:p>
        </p:txBody>
      </p:sp>
      <p:sp>
        <p:nvSpPr>
          <p:cNvPr id="47" name="Rectangle: Rounded Corners 46">
            <a:extLst>
              <a:ext uri="{FF2B5EF4-FFF2-40B4-BE49-F238E27FC236}">
                <a16:creationId xmlns:a16="http://schemas.microsoft.com/office/drawing/2014/main" id="{EF8A7AB2-47AE-446B-927C-E20763580EB5}"/>
              </a:ext>
            </a:extLst>
          </p:cNvPr>
          <p:cNvSpPr/>
          <p:nvPr/>
        </p:nvSpPr>
        <p:spPr>
          <a:xfrm>
            <a:off x="5599173" y="542713"/>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42">
            <a:extLst>
              <a:ext uri="{FF2B5EF4-FFF2-40B4-BE49-F238E27FC236}">
                <a16:creationId xmlns:a16="http://schemas.microsoft.com/office/drawing/2014/main" id="{66B1B172-0B75-4DB3-9549-1209994A3257}"/>
              </a:ext>
            </a:extLst>
          </p:cNvPr>
          <p:cNvSpPr/>
          <p:nvPr/>
        </p:nvSpPr>
        <p:spPr>
          <a:xfrm>
            <a:off x="-543558"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Rounded Corners 47">
            <a:extLst>
              <a:ext uri="{FF2B5EF4-FFF2-40B4-BE49-F238E27FC236}">
                <a16:creationId xmlns:a16="http://schemas.microsoft.com/office/drawing/2014/main" id="{538F4F76-9815-4DC1-BEFA-1BC1C1A48C6B}"/>
              </a:ext>
            </a:extLst>
          </p:cNvPr>
          <p:cNvSpPr/>
          <p:nvPr/>
        </p:nvSpPr>
        <p:spPr>
          <a:xfrm>
            <a:off x="-1087831"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Rectangle: Rounded Corners 48">
            <a:extLst>
              <a:ext uri="{FF2B5EF4-FFF2-40B4-BE49-F238E27FC236}">
                <a16:creationId xmlns:a16="http://schemas.microsoft.com/office/drawing/2014/main" id="{F9A8CB86-7D28-474A-9A9A-FF22E8B275A7}"/>
              </a:ext>
            </a:extLst>
          </p:cNvPr>
          <p:cNvSpPr/>
          <p:nvPr/>
        </p:nvSpPr>
        <p:spPr>
          <a:xfrm>
            <a:off x="-1646055" y="600879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0" name="Graphic 49" descr="Home with solid fill">
            <a:extLst>
              <a:ext uri="{FF2B5EF4-FFF2-40B4-BE49-F238E27FC236}">
                <a16:creationId xmlns:a16="http://schemas.microsoft.com/office/drawing/2014/main" id="{4BA21E83-C78E-448C-8F7F-AB4108A67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616" y="6053701"/>
            <a:ext cx="320489" cy="320489"/>
          </a:xfrm>
          <a:prstGeom prst="rect">
            <a:avLst/>
          </a:prstGeom>
        </p:spPr>
      </p:pic>
      <p:pic>
        <p:nvPicPr>
          <p:cNvPr id="51" name="Graphic 50" descr="Caret Up with solid fill">
            <a:extLst>
              <a:ext uri="{FF2B5EF4-FFF2-40B4-BE49-F238E27FC236}">
                <a16:creationId xmlns:a16="http://schemas.microsoft.com/office/drawing/2014/main" id="{330B6D3A-247C-4325-8AAA-09906665DC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045" y="4676085"/>
            <a:ext cx="392341" cy="392341"/>
          </a:xfrm>
          <a:prstGeom prst="rect">
            <a:avLst/>
          </a:prstGeom>
        </p:spPr>
      </p:pic>
      <p:pic>
        <p:nvPicPr>
          <p:cNvPr id="54" name="Graphic 53" descr="Caret Up with solid fill">
            <a:extLst>
              <a:ext uri="{FF2B5EF4-FFF2-40B4-BE49-F238E27FC236}">
                <a16:creationId xmlns:a16="http://schemas.microsoft.com/office/drawing/2014/main" id="{C3C6DF5A-C3EF-4188-BDF2-A35587218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048318" y="5359905"/>
            <a:ext cx="392341" cy="392341"/>
          </a:xfrm>
          <a:prstGeom prst="rect">
            <a:avLst/>
          </a:prstGeom>
        </p:spPr>
      </p:pic>
    </p:spTree>
    <p:extLst>
      <p:ext uri="{BB962C8B-B14F-4D97-AF65-F5344CB8AC3E}">
        <p14:creationId xmlns:p14="http://schemas.microsoft.com/office/powerpoint/2010/main" val="3764529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1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childTnLst>
                          </p:cTn>
                        </p:par>
                        <p:par>
                          <p:cTn id="13" fill="hold">
                            <p:stCondLst>
                              <p:cond delay="1100"/>
                            </p:stCondLst>
                            <p:childTnLst>
                              <p:par>
                                <p:cTn id="14" presetID="2" presetClass="entr" presetSubtype="4" accel="50000" decel="5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ppt_x"/>
                                          </p:val>
                                        </p:tav>
                                        <p:tav tm="100000">
                                          <p:val>
                                            <p:strVal val="#ppt_x"/>
                                          </p:val>
                                        </p:tav>
                                      </p:tavLst>
                                    </p:anim>
                                    <p:anim calcmode="lin" valueType="num">
                                      <p:cBhvr additive="base">
                                        <p:cTn id="17"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1">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1">
                                            <p:txEl>
                                              <p:pRg st="9" end="9"/>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1">
                                            <p:txEl>
                                              <p:pRg st="11" end="1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1">
                                            <p:txEl>
                                              <p:pRg st="12" end="1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a:effectLst>
            <a:outerShdw blurRad="8729" dist="50800" sx="1000" sy="1000" algn="ctr" rotWithShape="0">
              <a:srgbClr val="000000"/>
            </a:outerShdw>
          </a:effectLst>
        </p:spPr>
      </p:pic>
      <p:sp>
        <p:nvSpPr>
          <p:cNvPr id="32" name="Rectangle: Rounded Corners 31">
            <a:extLst>
              <a:ext uri="{FF2B5EF4-FFF2-40B4-BE49-F238E27FC236}">
                <a16:creationId xmlns:a16="http://schemas.microsoft.com/office/drawing/2014/main" id="{2339F55E-8271-44A8-9A4D-C147BF3DAAF7}"/>
              </a:ext>
            </a:extLst>
          </p:cNvPr>
          <p:cNvSpPr/>
          <p:nvPr/>
        </p:nvSpPr>
        <p:spPr>
          <a:xfrm>
            <a:off x="8779677"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8779678"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8779678"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2603" t="5921" r="31495" b="7039"/>
          <a:stretch/>
        </p:blipFill>
        <p:spPr>
          <a:xfrm>
            <a:off x="182879" y="224986"/>
            <a:ext cx="11914385" cy="6336452"/>
          </a:xfrm>
          <a:prstGeom prst="roundRect">
            <a:avLst>
              <a:gd name="adj" fmla="val 7958"/>
            </a:avLst>
          </a:prstGeom>
          <a:noFill/>
          <a:ln>
            <a:noFill/>
          </a:ln>
          <a:effectLst>
            <a:outerShdw blurRad="635000" dist="215900" dir="7200000" algn="ctr" rotWithShape="0">
              <a:schemeClr val="tx1">
                <a:lumMod val="50000"/>
                <a:lumOff val="50000"/>
                <a:alpha val="43000"/>
              </a:schemeClr>
            </a:outerShdw>
          </a:effectLst>
        </p:spPr>
      </p:pic>
      <p:grpSp>
        <p:nvGrpSpPr>
          <p:cNvPr id="29" name="Group 28">
            <a:extLst>
              <a:ext uri="{FF2B5EF4-FFF2-40B4-BE49-F238E27FC236}">
                <a16:creationId xmlns:a16="http://schemas.microsoft.com/office/drawing/2014/main" id="{55E4323D-247B-411F-A013-2DB77AD4187E}"/>
              </a:ext>
            </a:extLst>
          </p:cNvPr>
          <p:cNvGrpSpPr/>
          <p:nvPr/>
        </p:nvGrpSpPr>
        <p:grpSpPr>
          <a:xfrm>
            <a:off x="2848158" y="748385"/>
            <a:ext cx="6189546" cy="571465"/>
            <a:chOff x="1588770" y="5753100"/>
            <a:chExt cx="1432560" cy="441960"/>
          </a:xfrm>
          <a:gradFill>
            <a:gsLst>
              <a:gs pos="0">
                <a:srgbClr val="C570EC"/>
              </a:gs>
              <a:gs pos="50000">
                <a:srgbClr val="C371EB"/>
              </a:gs>
              <a:gs pos="100000">
                <a:srgbClr val="A577D7"/>
              </a:gs>
            </a:gsLst>
            <a:lin ang="10800000" scaled="1"/>
          </a:gradFill>
          <a:effectLst/>
        </p:grpSpPr>
        <p:sp>
          <p:nvSpPr>
            <p:cNvPr id="30" name="Rectangle: Rounded Corners 29">
              <a:extLst>
                <a:ext uri="{FF2B5EF4-FFF2-40B4-BE49-F238E27FC236}">
                  <a16:creationId xmlns:a16="http://schemas.microsoft.com/office/drawing/2014/main" id="{043C6556-1668-4531-A09F-0D3BCDF98110}"/>
                </a:ext>
              </a:extLst>
            </p:cNvPr>
            <p:cNvSpPr/>
            <p:nvPr/>
          </p:nvSpPr>
          <p:spPr>
            <a:xfrm>
              <a:off x="1588770" y="5753100"/>
              <a:ext cx="1432560" cy="441960"/>
            </a:xfrm>
            <a:prstGeom prst="roundRect">
              <a:avLst>
                <a:gd name="adj" fmla="val 413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solidFill>
                  <a:srgbClr val="7030A0"/>
                </a:solidFill>
                <a:latin typeface="Century Gothic" panose="020B0502020202020204" pitchFamily="34" charset="0"/>
              </a:endParaRPr>
            </a:p>
          </p:txBody>
        </p:sp>
        <p:sp>
          <p:nvSpPr>
            <p:cNvPr id="31" name="TextBox 30">
              <a:extLst>
                <a:ext uri="{FF2B5EF4-FFF2-40B4-BE49-F238E27FC236}">
                  <a16:creationId xmlns:a16="http://schemas.microsoft.com/office/drawing/2014/main" id="{524729FF-5C4E-4225-996B-384CF8B11A6E}"/>
                </a:ext>
              </a:extLst>
            </p:cNvPr>
            <p:cNvSpPr txBox="1"/>
            <p:nvPr/>
          </p:nvSpPr>
          <p:spPr>
            <a:xfrm>
              <a:off x="1719345" y="5822482"/>
              <a:ext cx="1192883" cy="285634"/>
            </a:xfrm>
            <a:prstGeom prst="rect">
              <a:avLst/>
            </a:prstGeom>
            <a:grpFill/>
          </p:spPr>
          <p:txBody>
            <a:bodyPr wrap="square">
              <a:spAutoFit/>
            </a:bodyPr>
            <a:lstStyle/>
            <a:p>
              <a:pPr algn="ctr"/>
              <a:r>
                <a:rPr lang="en-MY" b="1" dirty="0">
                  <a:solidFill>
                    <a:schemeClr val="bg1"/>
                  </a:solidFill>
                  <a:latin typeface="Century Gothic" panose="020B0502020202020204" pitchFamily="34" charset="0"/>
                </a:rPr>
                <a:t>Basic Terminologies in Tree</a:t>
              </a:r>
              <a:endParaRPr lang="en-MY" dirty="0">
                <a:solidFill>
                  <a:schemeClr val="bg1"/>
                </a:solidFill>
              </a:endParaRPr>
            </a:p>
          </p:txBody>
        </p:sp>
      </p:grpSp>
      <p:sp>
        <p:nvSpPr>
          <p:cNvPr id="38" name="Rectangle: Rounded Corners 37">
            <a:extLst>
              <a:ext uri="{FF2B5EF4-FFF2-40B4-BE49-F238E27FC236}">
                <a16:creationId xmlns:a16="http://schemas.microsoft.com/office/drawing/2014/main" id="{009B04E9-2F6F-4FA6-89CA-E824E5DEC9D0}"/>
              </a:ext>
            </a:extLst>
          </p:cNvPr>
          <p:cNvSpPr/>
          <p:nvPr/>
        </p:nvSpPr>
        <p:spPr>
          <a:xfrm>
            <a:off x="4447517" y="12548400"/>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39" name="Rectangle: Rounded Corners 38">
            <a:extLst>
              <a:ext uri="{FF2B5EF4-FFF2-40B4-BE49-F238E27FC236}">
                <a16:creationId xmlns:a16="http://schemas.microsoft.com/office/drawing/2014/main" id="{5632A2E7-3938-4DF9-A687-28D04014359A}"/>
              </a:ext>
            </a:extLst>
          </p:cNvPr>
          <p:cNvSpPr/>
          <p:nvPr/>
        </p:nvSpPr>
        <p:spPr>
          <a:xfrm>
            <a:off x="4449952" y="17271234"/>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0" name="Rectangle: Rounded Corners 39">
            <a:extLst>
              <a:ext uri="{FF2B5EF4-FFF2-40B4-BE49-F238E27FC236}">
                <a16:creationId xmlns:a16="http://schemas.microsoft.com/office/drawing/2014/main" id="{92A8E508-9BC4-4030-9F9D-E06070E1230F}"/>
              </a:ext>
            </a:extLst>
          </p:cNvPr>
          <p:cNvSpPr/>
          <p:nvPr/>
        </p:nvSpPr>
        <p:spPr>
          <a:xfrm>
            <a:off x="4447517" y="8621979"/>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1" name="TextBox 40">
            <a:extLst>
              <a:ext uri="{FF2B5EF4-FFF2-40B4-BE49-F238E27FC236}">
                <a16:creationId xmlns:a16="http://schemas.microsoft.com/office/drawing/2014/main" id="{09B22B0A-386C-4A84-8AF7-7D8F7AF0403C}"/>
              </a:ext>
            </a:extLst>
          </p:cNvPr>
          <p:cNvSpPr txBox="1"/>
          <p:nvPr/>
        </p:nvSpPr>
        <p:spPr>
          <a:xfrm>
            <a:off x="558224" y="1139807"/>
            <a:ext cx="10725707" cy="5632311"/>
          </a:xfrm>
          <a:prstGeom prst="rect">
            <a:avLst/>
          </a:prstGeom>
          <a:noFill/>
        </p:spPr>
        <p:txBody>
          <a:bodyPr wrap="square" rtlCol="0">
            <a:spAutoFit/>
          </a:bodyPr>
          <a:lstStyle/>
          <a:p>
            <a:pPr lvl="1"/>
            <a:endParaRPr lang="en-US" dirty="0">
              <a:latin typeface="Century Gothic" panose="020B0502020202020204" pitchFamily="34" charset="0"/>
            </a:endParaRPr>
          </a:p>
          <a:p>
            <a:r>
              <a:rPr lang="en-US" dirty="0">
                <a:latin typeface="Century Gothic" panose="020B0502020202020204" pitchFamily="34" charset="0"/>
              </a:rPr>
              <a:t>7. </a:t>
            </a:r>
            <a:r>
              <a:rPr lang="en-US" b="1" dirty="0">
                <a:latin typeface="Century Gothic" panose="020B0502020202020204" pitchFamily="34" charset="0"/>
              </a:rPr>
              <a:t>Cousins</a:t>
            </a:r>
            <a:r>
              <a:rPr lang="en-US" dirty="0">
                <a:latin typeface="Century Gothic" panose="020B0502020202020204" pitchFamily="34" charset="0"/>
              </a:rPr>
              <a:t>: The children from different parents but same grandparents are cousins.</a:t>
            </a:r>
          </a:p>
          <a:p>
            <a:endParaRPr lang="en-US" dirty="0">
              <a:latin typeface="Century Gothic" panose="020B0502020202020204" pitchFamily="34" charset="0"/>
            </a:endParaRPr>
          </a:p>
          <a:p>
            <a:r>
              <a:rPr lang="en-US" dirty="0">
                <a:latin typeface="Century Gothic" panose="020B0502020202020204" pitchFamily="34" charset="0"/>
              </a:rPr>
              <a:t>8. </a:t>
            </a:r>
            <a:r>
              <a:rPr lang="en-US" b="1" dirty="0">
                <a:latin typeface="Century Gothic" panose="020B0502020202020204" pitchFamily="34" charset="0"/>
              </a:rPr>
              <a:t>Ancestors: </a:t>
            </a:r>
            <a:r>
              <a:rPr lang="en-US" dirty="0">
                <a:latin typeface="Century Gothic" panose="020B0502020202020204" pitchFamily="34" charset="0"/>
              </a:rPr>
              <a:t>The </a:t>
            </a:r>
            <a:r>
              <a:rPr lang="en-US" b="1" dirty="0">
                <a:latin typeface="Century Gothic" panose="020B0502020202020204" pitchFamily="34" charset="0"/>
              </a:rPr>
              <a:t>ancestors </a:t>
            </a:r>
            <a:r>
              <a:rPr lang="en-US" dirty="0">
                <a:latin typeface="Century Gothic" panose="020B0502020202020204" pitchFamily="34" charset="0"/>
              </a:rPr>
              <a:t>of a node consist of the parent node and the parent of that node also. The root node is the ancestor of all nodes and the root does not have any ancestor. </a:t>
            </a:r>
          </a:p>
          <a:p>
            <a:endParaRPr lang="en-US" dirty="0">
              <a:latin typeface="Century Gothic" panose="020B0502020202020204" pitchFamily="34" charset="0"/>
            </a:endParaRPr>
          </a:p>
          <a:p>
            <a:r>
              <a:rPr lang="en-US" dirty="0">
                <a:latin typeface="Century Gothic" panose="020B0502020202020204" pitchFamily="34" charset="0"/>
              </a:rPr>
              <a:t>9. </a:t>
            </a:r>
            <a:r>
              <a:rPr lang="en-US" b="1" dirty="0" err="1">
                <a:latin typeface="Century Gothic" panose="020B0502020202020204" pitchFamily="34" charset="0"/>
              </a:rPr>
              <a:t>Descendents</a:t>
            </a:r>
            <a:r>
              <a:rPr lang="en-US" b="1" dirty="0">
                <a:latin typeface="Century Gothic" panose="020B0502020202020204" pitchFamily="34" charset="0"/>
              </a:rPr>
              <a:t>: </a:t>
            </a:r>
            <a:r>
              <a:rPr lang="en-US" dirty="0">
                <a:latin typeface="Century Gothic" panose="020B0502020202020204" pitchFamily="34" charset="0"/>
              </a:rPr>
              <a:t>The </a:t>
            </a:r>
            <a:r>
              <a:rPr lang="en-US" b="1" dirty="0" err="1">
                <a:latin typeface="Century Gothic" panose="020B0502020202020204" pitchFamily="34" charset="0"/>
              </a:rPr>
              <a:t>descendents</a:t>
            </a:r>
            <a:r>
              <a:rPr lang="en-US" b="1" dirty="0">
                <a:latin typeface="Century Gothic" panose="020B0502020202020204" pitchFamily="34" charset="0"/>
              </a:rPr>
              <a:t> </a:t>
            </a:r>
            <a:r>
              <a:rPr lang="en-US" dirty="0">
                <a:latin typeface="Century Gothic" panose="020B0502020202020204" pitchFamily="34" charset="0"/>
              </a:rPr>
              <a:t>of a node consist of its children, and their children, and so on. All nodes in a tree are </a:t>
            </a:r>
            <a:r>
              <a:rPr lang="en-US" dirty="0" err="1">
                <a:latin typeface="Century Gothic" panose="020B0502020202020204" pitchFamily="34" charset="0"/>
              </a:rPr>
              <a:t>descendents</a:t>
            </a:r>
            <a:r>
              <a:rPr lang="en-US" dirty="0">
                <a:latin typeface="Century Gothic" panose="020B0502020202020204" pitchFamily="34" charset="0"/>
              </a:rPr>
              <a:t> of the root node (except the root node itself). </a:t>
            </a:r>
          </a:p>
          <a:p>
            <a:endParaRPr lang="en-US" dirty="0">
              <a:latin typeface="Century Gothic" panose="020B0502020202020204" pitchFamily="34" charset="0"/>
            </a:endParaRPr>
          </a:p>
          <a:p>
            <a:r>
              <a:rPr lang="en-US" dirty="0">
                <a:latin typeface="Century Gothic" panose="020B0502020202020204" pitchFamily="34" charset="0"/>
              </a:rPr>
              <a:t>10.</a:t>
            </a:r>
            <a:r>
              <a:rPr lang="en-US" b="1" dirty="0">
                <a:latin typeface="Century Gothic" panose="020B0502020202020204" pitchFamily="34" charset="0"/>
              </a:rPr>
              <a:t> Order (Degree): </a:t>
            </a:r>
            <a:r>
              <a:rPr lang="en-US" dirty="0">
                <a:latin typeface="Century Gothic" panose="020B0502020202020204" pitchFamily="34" charset="0"/>
              </a:rPr>
              <a:t>It is given by the number of its children. If a node has two children, its degree is two. </a:t>
            </a:r>
          </a:p>
          <a:p>
            <a:pPr lvl="1"/>
            <a:r>
              <a:rPr lang="en-US" dirty="0" err="1">
                <a:latin typeface="Century Gothic" panose="020B0502020202020204" pitchFamily="34" charset="0"/>
              </a:rPr>
              <a:t>Eg</a:t>
            </a:r>
            <a:r>
              <a:rPr lang="en-US" dirty="0">
                <a:latin typeface="Century Gothic" panose="020B0502020202020204" pitchFamily="34" charset="0"/>
              </a:rPr>
              <a:t>: degree of node A is 3.  degree of node B is 2.  degree of node C is 1. </a:t>
            </a:r>
          </a:p>
          <a:p>
            <a:pPr lvl="1"/>
            <a:endParaRPr lang="en-US" dirty="0">
              <a:latin typeface="Century Gothic" panose="020B0502020202020204" pitchFamily="34" charset="0"/>
            </a:endParaRPr>
          </a:p>
          <a:p>
            <a:r>
              <a:rPr lang="en-US" dirty="0">
                <a:latin typeface="Century Gothic" panose="020B0502020202020204" pitchFamily="34" charset="0"/>
              </a:rPr>
              <a:t>11. </a:t>
            </a:r>
            <a:r>
              <a:rPr lang="en-US" b="1" dirty="0">
                <a:latin typeface="Century Gothic" panose="020B0502020202020204" pitchFamily="34" charset="0"/>
              </a:rPr>
              <a:t>Level: </a:t>
            </a:r>
            <a:r>
              <a:rPr lang="en-US" dirty="0">
                <a:latin typeface="Century Gothic" panose="020B0502020202020204" pitchFamily="34" charset="0"/>
              </a:rPr>
              <a:t>The </a:t>
            </a:r>
            <a:r>
              <a:rPr lang="en-US" b="1" dirty="0">
                <a:latin typeface="Century Gothic" panose="020B0502020202020204" pitchFamily="34" charset="0"/>
              </a:rPr>
              <a:t>level of a node </a:t>
            </a:r>
            <a:r>
              <a:rPr lang="en-US" dirty="0">
                <a:latin typeface="Century Gothic" panose="020B0502020202020204" pitchFamily="34" charset="0"/>
              </a:rPr>
              <a:t>is 0, if it is root. Otherwise, it is one more than its parent. For e.g. </a:t>
            </a:r>
          </a:p>
          <a:p>
            <a:r>
              <a:rPr lang="en-US" dirty="0">
                <a:latin typeface="Century Gothic" panose="020B0502020202020204" pitchFamily="34" charset="0"/>
              </a:rPr>
              <a:t>• </a:t>
            </a:r>
            <a:r>
              <a:rPr lang="en-US" dirty="0" err="1">
                <a:latin typeface="Century Gothic" panose="020B0502020202020204" pitchFamily="34" charset="0"/>
              </a:rPr>
              <a:t>Node</a:t>
            </a:r>
            <a:r>
              <a:rPr lang="en-US" b="1" dirty="0" err="1">
                <a:latin typeface="Century Gothic" panose="020B0502020202020204" pitchFamily="34" charset="0"/>
              </a:rPr>
              <a:t>C</a:t>
            </a:r>
            <a:r>
              <a:rPr lang="en-US" b="1" dirty="0">
                <a:latin typeface="Century Gothic" panose="020B0502020202020204" pitchFamily="34" charset="0"/>
              </a:rPr>
              <a:t> </a:t>
            </a:r>
            <a:r>
              <a:rPr lang="en-US" dirty="0">
                <a:latin typeface="Century Gothic" panose="020B0502020202020204" pitchFamily="34" charset="0"/>
              </a:rPr>
              <a:t>is at level1 • Node </a:t>
            </a:r>
            <a:r>
              <a:rPr lang="en-US" b="1" dirty="0">
                <a:latin typeface="Century Gothic" panose="020B0502020202020204" pitchFamily="34" charset="0"/>
              </a:rPr>
              <a:t>K </a:t>
            </a:r>
            <a:r>
              <a:rPr lang="en-US" dirty="0">
                <a:latin typeface="Century Gothic" panose="020B0502020202020204" pitchFamily="34" charset="0"/>
              </a:rPr>
              <a:t>is at level3 </a:t>
            </a:r>
          </a:p>
          <a:p>
            <a:endParaRPr lang="en-US" dirty="0">
              <a:latin typeface="Century Gothic" panose="020B0502020202020204" pitchFamily="34" charset="0"/>
            </a:endParaRPr>
          </a:p>
          <a:p>
            <a:r>
              <a:rPr lang="en-US" dirty="0">
                <a:latin typeface="Century Gothic" panose="020B0502020202020204" pitchFamily="34" charset="0"/>
              </a:rPr>
              <a:t>12. </a:t>
            </a:r>
            <a:r>
              <a:rPr lang="en-US" b="1" dirty="0">
                <a:latin typeface="Century Gothic" panose="020B0502020202020204" pitchFamily="34" charset="0"/>
              </a:rPr>
              <a:t>Depth: </a:t>
            </a:r>
            <a:r>
              <a:rPr lang="en-US" dirty="0">
                <a:latin typeface="Century Gothic" panose="020B0502020202020204" pitchFamily="34" charset="0"/>
              </a:rPr>
              <a:t>A </a:t>
            </a:r>
            <a:r>
              <a:rPr lang="en-US" b="1" dirty="0">
                <a:latin typeface="Century Gothic" panose="020B0502020202020204" pitchFamily="34" charset="0"/>
              </a:rPr>
              <a:t>depth of a node </a:t>
            </a:r>
            <a:r>
              <a:rPr lang="en-US" dirty="0">
                <a:latin typeface="Century Gothic" panose="020B0502020202020204" pitchFamily="34" charset="0"/>
              </a:rPr>
              <a:t>is equal to the maximum path length from root to that node. A root has a depth of 0. </a:t>
            </a:r>
            <a:r>
              <a:rPr lang="en-US" b="1" dirty="0">
                <a:latin typeface="Century Gothic" panose="020B0502020202020204" pitchFamily="34" charset="0"/>
              </a:rPr>
              <a:t>The depth of a tree </a:t>
            </a:r>
            <a:r>
              <a:rPr lang="en-US" dirty="0">
                <a:latin typeface="Century Gothic" panose="020B0502020202020204" pitchFamily="34" charset="0"/>
              </a:rPr>
              <a:t>is equal to the depth of the deepest node in the tree. It, of course, is equal the tree height. For e.g. the depth of node J is 3. </a:t>
            </a:r>
          </a:p>
          <a:p>
            <a:endParaRPr lang="en-US" dirty="0">
              <a:latin typeface="Century Gothic" panose="020B0502020202020204" pitchFamily="34" charset="0"/>
            </a:endParaRPr>
          </a:p>
        </p:txBody>
      </p:sp>
      <p:sp>
        <p:nvSpPr>
          <p:cNvPr id="47" name="Rectangle: Rounded Corners 46">
            <a:extLst>
              <a:ext uri="{FF2B5EF4-FFF2-40B4-BE49-F238E27FC236}">
                <a16:creationId xmlns:a16="http://schemas.microsoft.com/office/drawing/2014/main" id="{EF8A7AB2-47AE-446B-927C-E20763580EB5}"/>
              </a:ext>
            </a:extLst>
          </p:cNvPr>
          <p:cNvSpPr/>
          <p:nvPr/>
        </p:nvSpPr>
        <p:spPr>
          <a:xfrm>
            <a:off x="5599173" y="542713"/>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42">
            <a:extLst>
              <a:ext uri="{FF2B5EF4-FFF2-40B4-BE49-F238E27FC236}">
                <a16:creationId xmlns:a16="http://schemas.microsoft.com/office/drawing/2014/main" id="{66B1B172-0B75-4DB3-9549-1209994A3257}"/>
              </a:ext>
            </a:extLst>
          </p:cNvPr>
          <p:cNvSpPr/>
          <p:nvPr/>
        </p:nvSpPr>
        <p:spPr>
          <a:xfrm>
            <a:off x="-543558"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Rounded Corners 47">
            <a:extLst>
              <a:ext uri="{FF2B5EF4-FFF2-40B4-BE49-F238E27FC236}">
                <a16:creationId xmlns:a16="http://schemas.microsoft.com/office/drawing/2014/main" id="{538F4F76-9815-4DC1-BEFA-1BC1C1A48C6B}"/>
              </a:ext>
            </a:extLst>
          </p:cNvPr>
          <p:cNvSpPr/>
          <p:nvPr/>
        </p:nvSpPr>
        <p:spPr>
          <a:xfrm>
            <a:off x="-1087831"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Rectangle: Rounded Corners 48">
            <a:extLst>
              <a:ext uri="{FF2B5EF4-FFF2-40B4-BE49-F238E27FC236}">
                <a16:creationId xmlns:a16="http://schemas.microsoft.com/office/drawing/2014/main" id="{F9A8CB86-7D28-474A-9A9A-FF22E8B275A7}"/>
              </a:ext>
            </a:extLst>
          </p:cNvPr>
          <p:cNvSpPr/>
          <p:nvPr/>
        </p:nvSpPr>
        <p:spPr>
          <a:xfrm>
            <a:off x="-1646055" y="600879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0" name="Graphic 49" descr="Home with solid fill">
            <a:extLst>
              <a:ext uri="{FF2B5EF4-FFF2-40B4-BE49-F238E27FC236}">
                <a16:creationId xmlns:a16="http://schemas.microsoft.com/office/drawing/2014/main" id="{4BA21E83-C78E-448C-8F7F-AB4108A67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616" y="6053701"/>
            <a:ext cx="320489" cy="320489"/>
          </a:xfrm>
          <a:prstGeom prst="rect">
            <a:avLst/>
          </a:prstGeom>
        </p:spPr>
      </p:pic>
      <p:pic>
        <p:nvPicPr>
          <p:cNvPr id="51" name="Graphic 50" descr="Caret Up with solid fill">
            <a:extLst>
              <a:ext uri="{FF2B5EF4-FFF2-40B4-BE49-F238E27FC236}">
                <a16:creationId xmlns:a16="http://schemas.microsoft.com/office/drawing/2014/main" id="{330B6D3A-247C-4325-8AAA-09906665DC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045" y="4676085"/>
            <a:ext cx="392341" cy="392341"/>
          </a:xfrm>
          <a:prstGeom prst="rect">
            <a:avLst/>
          </a:prstGeom>
        </p:spPr>
      </p:pic>
      <p:pic>
        <p:nvPicPr>
          <p:cNvPr id="54" name="Graphic 53" descr="Caret Up with solid fill">
            <a:extLst>
              <a:ext uri="{FF2B5EF4-FFF2-40B4-BE49-F238E27FC236}">
                <a16:creationId xmlns:a16="http://schemas.microsoft.com/office/drawing/2014/main" id="{C3C6DF5A-C3EF-4188-BDF2-A35587218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048318" y="5359905"/>
            <a:ext cx="392341" cy="392341"/>
          </a:xfrm>
          <a:prstGeom prst="rect">
            <a:avLst/>
          </a:prstGeom>
        </p:spPr>
      </p:pic>
    </p:spTree>
    <p:extLst>
      <p:ext uri="{BB962C8B-B14F-4D97-AF65-F5344CB8AC3E}">
        <p14:creationId xmlns:p14="http://schemas.microsoft.com/office/powerpoint/2010/main" val="3446303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1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childTnLst>
                          </p:cTn>
                        </p:par>
                        <p:par>
                          <p:cTn id="13" fill="hold">
                            <p:stCondLst>
                              <p:cond delay="1100"/>
                            </p:stCondLst>
                            <p:childTnLst>
                              <p:par>
                                <p:cTn id="14" presetID="2" presetClass="entr" presetSubtype="4" accel="50000" decel="5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ppt_x"/>
                                          </p:val>
                                        </p:tav>
                                        <p:tav tm="100000">
                                          <p:val>
                                            <p:strVal val="#ppt_x"/>
                                          </p:val>
                                        </p:tav>
                                      </p:tavLst>
                                    </p:anim>
                                    <p:anim calcmode="lin" valueType="num">
                                      <p:cBhvr additive="base">
                                        <p:cTn id="17"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1">
                                            <p:txEl>
                                              <p:pRg st="7" end="7"/>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1">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1">
                                            <p:txEl>
                                              <p:pRg st="10" end="1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1">
                                            <p:txEl>
                                              <p:pRg st="11" end="1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a:effectLst>
            <a:outerShdw blurRad="8729" dist="50800" sx="1000" sy="1000" algn="ctr" rotWithShape="0">
              <a:srgbClr val="000000"/>
            </a:outerShdw>
          </a:effectLst>
        </p:spPr>
      </p:pic>
      <p:sp>
        <p:nvSpPr>
          <p:cNvPr id="32" name="Rectangle: Rounded Corners 31">
            <a:extLst>
              <a:ext uri="{FF2B5EF4-FFF2-40B4-BE49-F238E27FC236}">
                <a16:creationId xmlns:a16="http://schemas.microsoft.com/office/drawing/2014/main" id="{2339F55E-8271-44A8-9A4D-C147BF3DAAF7}"/>
              </a:ext>
            </a:extLst>
          </p:cNvPr>
          <p:cNvSpPr/>
          <p:nvPr/>
        </p:nvSpPr>
        <p:spPr>
          <a:xfrm>
            <a:off x="8779677"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8779678"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8779678"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2603" t="5921" r="31495" b="7039"/>
          <a:stretch/>
        </p:blipFill>
        <p:spPr>
          <a:xfrm>
            <a:off x="182879" y="224986"/>
            <a:ext cx="11914385" cy="6336452"/>
          </a:xfrm>
          <a:prstGeom prst="roundRect">
            <a:avLst>
              <a:gd name="adj" fmla="val 7958"/>
            </a:avLst>
          </a:prstGeom>
          <a:noFill/>
          <a:ln>
            <a:noFill/>
          </a:ln>
          <a:effectLst>
            <a:outerShdw blurRad="635000" dist="215900" dir="7200000" algn="ctr" rotWithShape="0">
              <a:schemeClr val="tx1">
                <a:lumMod val="50000"/>
                <a:lumOff val="50000"/>
                <a:alpha val="43000"/>
              </a:schemeClr>
            </a:outerShdw>
          </a:effectLst>
        </p:spPr>
      </p:pic>
      <p:grpSp>
        <p:nvGrpSpPr>
          <p:cNvPr id="29" name="Group 28">
            <a:extLst>
              <a:ext uri="{FF2B5EF4-FFF2-40B4-BE49-F238E27FC236}">
                <a16:creationId xmlns:a16="http://schemas.microsoft.com/office/drawing/2014/main" id="{55E4323D-247B-411F-A013-2DB77AD4187E}"/>
              </a:ext>
            </a:extLst>
          </p:cNvPr>
          <p:cNvGrpSpPr/>
          <p:nvPr/>
        </p:nvGrpSpPr>
        <p:grpSpPr>
          <a:xfrm>
            <a:off x="2848158" y="748385"/>
            <a:ext cx="6189546" cy="571465"/>
            <a:chOff x="1588770" y="5753100"/>
            <a:chExt cx="1432560" cy="441960"/>
          </a:xfrm>
          <a:gradFill>
            <a:gsLst>
              <a:gs pos="0">
                <a:srgbClr val="C570EC"/>
              </a:gs>
              <a:gs pos="50000">
                <a:srgbClr val="C371EB"/>
              </a:gs>
              <a:gs pos="100000">
                <a:srgbClr val="A577D7"/>
              </a:gs>
            </a:gsLst>
            <a:lin ang="10800000" scaled="1"/>
          </a:gradFill>
          <a:effectLst/>
        </p:grpSpPr>
        <p:sp>
          <p:nvSpPr>
            <p:cNvPr id="30" name="Rectangle: Rounded Corners 29">
              <a:extLst>
                <a:ext uri="{FF2B5EF4-FFF2-40B4-BE49-F238E27FC236}">
                  <a16:creationId xmlns:a16="http://schemas.microsoft.com/office/drawing/2014/main" id="{043C6556-1668-4531-A09F-0D3BCDF98110}"/>
                </a:ext>
              </a:extLst>
            </p:cNvPr>
            <p:cNvSpPr/>
            <p:nvPr/>
          </p:nvSpPr>
          <p:spPr>
            <a:xfrm>
              <a:off x="1588770" y="5753100"/>
              <a:ext cx="1432560" cy="441960"/>
            </a:xfrm>
            <a:prstGeom prst="roundRect">
              <a:avLst>
                <a:gd name="adj" fmla="val 413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solidFill>
                  <a:srgbClr val="7030A0"/>
                </a:solidFill>
                <a:latin typeface="Century Gothic" panose="020B0502020202020204" pitchFamily="34" charset="0"/>
              </a:endParaRPr>
            </a:p>
          </p:txBody>
        </p:sp>
        <p:sp>
          <p:nvSpPr>
            <p:cNvPr id="31" name="TextBox 30">
              <a:extLst>
                <a:ext uri="{FF2B5EF4-FFF2-40B4-BE49-F238E27FC236}">
                  <a16:creationId xmlns:a16="http://schemas.microsoft.com/office/drawing/2014/main" id="{524729FF-5C4E-4225-996B-384CF8B11A6E}"/>
                </a:ext>
              </a:extLst>
            </p:cNvPr>
            <p:cNvSpPr txBox="1"/>
            <p:nvPr/>
          </p:nvSpPr>
          <p:spPr>
            <a:xfrm>
              <a:off x="1719345" y="5822482"/>
              <a:ext cx="1192883" cy="285634"/>
            </a:xfrm>
            <a:prstGeom prst="rect">
              <a:avLst/>
            </a:prstGeom>
            <a:grpFill/>
          </p:spPr>
          <p:txBody>
            <a:bodyPr wrap="square">
              <a:spAutoFit/>
            </a:bodyPr>
            <a:lstStyle/>
            <a:p>
              <a:pPr algn="ctr"/>
              <a:r>
                <a:rPr lang="en-MY" b="1" dirty="0">
                  <a:solidFill>
                    <a:schemeClr val="bg1"/>
                  </a:solidFill>
                  <a:latin typeface="Century Gothic" panose="020B0502020202020204" pitchFamily="34" charset="0"/>
                </a:rPr>
                <a:t>Basic Terminologies in Tree</a:t>
              </a:r>
              <a:endParaRPr lang="en-MY" dirty="0">
                <a:solidFill>
                  <a:schemeClr val="bg1"/>
                </a:solidFill>
              </a:endParaRPr>
            </a:p>
          </p:txBody>
        </p:sp>
      </p:grpSp>
      <p:sp>
        <p:nvSpPr>
          <p:cNvPr id="38" name="Rectangle: Rounded Corners 37">
            <a:extLst>
              <a:ext uri="{FF2B5EF4-FFF2-40B4-BE49-F238E27FC236}">
                <a16:creationId xmlns:a16="http://schemas.microsoft.com/office/drawing/2014/main" id="{009B04E9-2F6F-4FA6-89CA-E824E5DEC9D0}"/>
              </a:ext>
            </a:extLst>
          </p:cNvPr>
          <p:cNvSpPr/>
          <p:nvPr/>
        </p:nvSpPr>
        <p:spPr>
          <a:xfrm>
            <a:off x="4447517" y="12548400"/>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39" name="Rectangle: Rounded Corners 38">
            <a:extLst>
              <a:ext uri="{FF2B5EF4-FFF2-40B4-BE49-F238E27FC236}">
                <a16:creationId xmlns:a16="http://schemas.microsoft.com/office/drawing/2014/main" id="{5632A2E7-3938-4DF9-A687-28D04014359A}"/>
              </a:ext>
            </a:extLst>
          </p:cNvPr>
          <p:cNvSpPr/>
          <p:nvPr/>
        </p:nvSpPr>
        <p:spPr>
          <a:xfrm>
            <a:off x="4449952" y="17271234"/>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0" name="Rectangle: Rounded Corners 39">
            <a:extLst>
              <a:ext uri="{FF2B5EF4-FFF2-40B4-BE49-F238E27FC236}">
                <a16:creationId xmlns:a16="http://schemas.microsoft.com/office/drawing/2014/main" id="{92A8E508-9BC4-4030-9F9D-E06070E1230F}"/>
              </a:ext>
            </a:extLst>
          </p:cNvPr>
          <p:cNvSpPr/>
          <p:nvPr/>
        </p:nvSpPr>
        <p:spPr>
          <a:xfrm>
            <a:off x="4447517" y="8621979"/>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1" name="TextBox 40">
            <a:extLst>
              <a:ext uri="{FF2B5EF4-FFF2-40B4-BE49-F238E27FC236}">
                <a16:creationId xmlns:a16="http://schemas.microsoft.com/office/drawing/2014/main" id="{09B22B0A-386C-4A84-8AF7-7D8F7AF0403C}"/>
              </a:ext>
            </a:extLst>
          </p:cNvPr>
          <p:cNvSpPr txBox="1"/>
          <p:nvPr/>
        </p:nvSpPr>
        <p:spPr>
          <a:xfrm>
            <a:off x="544273" y="1572838"/>
            <a:ext cx="10725707" cy="5078313"/>
          </a:xfrm>
          <a:prstGeom prst="rect">
            <a:avLst/>
          </a:prstGeom>
          <a:noFill/>
        </p:spPr>
        <p:txBody>
          <a:bodyPr wrap="square" rtlCol="0">
            <a:spAutoFit/>
          </a:bodyPr>
          <a:lstStyle/>
          <a:p>
            <a:r>
              <a:rPr lang="en-US" dirty="0"/>
              <a:t>13.</a:t>
            </a:r>
            <a:r>
              <a:rPr lang="en-US" b="1" dirty="0"/>
              <a:t> Height: </a:t>
            </a:r>
            <a:r>
              <a:rPr lang="en-US" dirty="0"/>
              <a:t>A </a:t>
            </a:r>
            <a:r>
              <a:rPr lang="en-US" b="1" dirty="0"/>
              <a:t>height of a node </a:t>
            </a:r>
            <a:r>
              <a:rPr lang="en-US" dirty="0"/>
              <a:t>is equal to the maximum path length </a:t>
            </a:r>
            <a:r>
              <a:rPr lang="en-US" b="1" dirty="0"/>
              <a:t>from that node to a leaf node</a:t>
            </a:r>
            <a:r>
              <a:rPr lang="en-US" dirty="0"/>
              <a:t>. A leaf node has a height of 0. The </a:t>
            </a:r>
            <a:r>
              <a:rPr lang="en-US" b="1" dirty="0"/>
              <a:t>height of a tree </a:t>
            </a:r>
            <a:r>
              <a:rPr lang="en-US" dirty="0"/>
              <a:t>is equal to the height of the </a:t>
            </a:r>
            <a:r>
              <a:rPr lang="en-US" b="1" dirty="0"/>
              <a:t>root</a:t>
            </a:r>
            <a:r>
              <a:rPr lang="en-US" dirty="0"/>
              <a:t>. For e.g. the height of node B from leaf node J is 2. </a:t>
            </a:r>
          </a:p>
          <a:p>
            <a:endParaRPr lang="en-US" dirty="0"/>
          </a:p>
          <a:p>
            <a:r>
              <a:rPr lang="en-US" dirty="0"/>
              <a:t>14. </a:t>
            </a:r>
            <a:r>
              <a:rPr lang="en-US" b="1" dirty="0"/>
              <a:t>Path: </a:t>
            </a:r>
            <a:r>
              <a:rPr lang="en-US" dirty="0"/>
              <a:t>There is a </a:t>
            </a:r>
            <a:r>
              <a:rPr lang="en-US" b="1" dirty="0"/>
              <a:t>single, unique path </a:t>
            </a:r>
            <a:r>
              <a:rPr lang="en-US" dirty="0"/>
              <a:t>from the root to any node. For e.g. the path from node A to J is A, B, F, and J. </a:t>
            </a:r>
          </a:p>
          <a:p>
            <a:endParaRPr lang="en-US" dirty="0"/>
          </a:p>
          <a:p>
            <a:r>
              <a:rPr lang="en-US" dirty="0"/>
              <a:t>15. </a:t>
            </a:r>
            <a:r>
              <a:rPr lang="en-US" b="1" dirty="0"/>
              <a:t>Edge: </a:t>
            </a:r>
            <a:r>
              <a:rPr lang="en-US" dirty="0"/>
              <a:t>The link between any two nodes is called an </a:t>
            </a:r>
            <a:r>
              <a:rPr lang="en-US" b="1" dirty="0"/>
              <a:t>edge</a:t>
            </a:r>
            <a:r>
              <a:rPr lang="en-US" dirty="0"/>
              <a:t>. It is directed from the parent towards its child. </a:t>
            </a:r>
          </a:p>
          <a:p>
            <a:endParaRPr lang="en-US" dirty="0"/>
          </a:p>
          <a:p>
            <a:r>
              <a:rPr lang="en-US" dirty="0"/>
              <a:t>16. </a:t>
            </a:r>
            <a:r>
              <a:rPr lang="en-US" b="1" dirty="0"/>
              <a:t>Forest: </a:t>
            </a:r>
            <a:r>
              <a:rPr lang="en-US" dirty="0"/>
              <a:t>it is a set of disjoint tress. In a given tree, if you remove its node then it becomes a forest. </a:t>
            </a:r>
          </a:p>
          <a:p>
            <a:endParaRPr lang="en-US" dirty="0"/>
          </a:p>
          <a:p>
            <a:r>
              <a:rPr lang="en-US" dirty="0"/>
              <a:t>17. </a:t>
            </a:r>
            <a:r>
              <a:rPr lang="en-US" b="1" dirty="0"/>
              <a:t>Keys</a:t>
            </a:r>
            <a:r>
              <a:rPr lang="en-US" dirty="0"/>
              <a:t> : Key represents a value of a node based on which a search operation is carried out for a node. </a:t>
            </a:r>
          </a:p>
          <a:p>
            <a:endParaRPr lang="en-US" b="1" dirty="0"/>
          </a:p>
          <a:p>
            <a:r>
              <a:rPr lang="en-US" dirty="0"/>
              <a:t>18. </a:t>
            </a:r>
            <a:r>
              <a:rPr lang="en-US" b="1" dirty="0"/>
              <a:t>Sub tree </a:t>
            </a:r>
            <a:r>
              <a:rPr lang="en-US" dirty="0"/>
              <a:t>: Sub –tree represents the descendants of a node </a:t>
            </a:r>
          </a:p>
          <a:p>
            <a:endParaRPr lang="en-US" dirty="0"/>
          </a:p>
          <a:p>
            <a:r>
              <a:rPr lang="en-US" dirty="0"/>
              <a:t>19. </a:t>
            </a:r>
            <a:r>
              <a:rPr lang="en-US" b="1" dirty="0"/>
              <a:t>Traversing</a:t>
            </a:r>
            <a:r>
              <a:rPr lang="en-US" dirty="0"/>
              <a:t> : Traversing means passing through nodes in a specific order. </a:t>
            </a:r>
          </a:p>
          <a:p>
            <a:endParaRPr lang="en-US" dirty="0"/>
          </a:p>
          <a:p>
            <a:endParaRPr lang="en-NP" dirty="0">
              <a:latin typeface="Century Gothic" panose="020B0502020202020204" pitchFamily="34" charset="0"/>
            </a:endParaRPr>
          </a:p>
        </p:txBody>
      </p:sp>
      <p:sp>
        <p:nvSpPr>
          <p:cNvPr id="47" name="Rectangle: Rounded Corners 46">
            <a:extLst>
              <a:ext uri="{FF2B5EF4-FFF2-40B4-BE49-F238E27FC236}">
                <a16:creationId xmlns:a16="http://schemas.microsoft.com/office/drawing/2014/main" id="{EF8A7AB2-47AE-446B-927C-E20763580EB5}"/>
              </a:ext>
            </a:extLst>
          </p:cNvPr>
          <p:cNvSpPr/>
          <p:nvPr/>
        </p:nvSpPr>
        <p:spPr>
          <a:xfrm>
            <a:off x="5599173" y="542713"/>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42">
            <a:extLst>
              <a:ext uri="{FF2B5EF4-FFF2-40B4-BE49-F238E27FC236}">
                <a16:creationId xmlns:a16="http://schemas.microsoft.com/office/drawing/2014/main" id="{66B1B172-0B75-4DB3-9549-1209994A3257}"/>
              </a:ext>
            </a:extLst>
          </p:cNvPr>
          <p:cNvSpPr/>
          <p:nvPr/>
        </p:nvSpPr>
        <p:spPr>
          <a:xfrm>
            <a:off x="-543558"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Rounded Corners 47">
            <a:extLst>
              <a:ext uri="{FF2B5EF4-FFF2-40B4-BE49-F238E27FC236}">
                <a16:creationId xmlns:a16="http://schemas.microsoft.com/office/drawing/2014/main" id="{538F4F76-9815-4DC1-BEFA-1BC1C1A48C6B}"/>
              </a:ext>
            </a:extLst>
          </p:cNvPr>
          <p:cNvSpPr/>
          <p:nvPr/>
        </p:nvSpPr>
        <p:spPr>
          <a:xfrm>
            <a:off x="-1087831"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Rectangle: Rounded Corners 48">
            <a:extLst>
              <a:ext uri="{FF2B5EF4-FFF2-40B4-BE49-F238E27FC236}">
                <a16:creationId xmlns:a16="http://schemas.microsoft.com/office/drawing/2014/main" id="{F9A8CB86-7D28-474A-9A9A-FF22E8B275A7}"/>
              </a:ext>
            </a:extLst>
          </p:cNvPr>
          <p:cNvSpPr/>
          <p:nvPr/>
        </p:nvSpPr>
        <p:spPr>
          <a:xfrm>
            <a:off x="-1646055" y="600879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0" name="Graphic 49" descr="Home with solid fill">
            <a:extLst>
              <a:ext uri="{FF2B5EF4-FFF2-40B4-BE49-F238E27FC236}">
                <a16:creationId xmlns:a16="http://schemas.microsoft.com/office/drawing/2014/main" id="{4BA21E83-C78E-448C-8F7F-AB4108A67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616" y="6053701"/>
            <a:ext cx="320489" cy="320489"/>
          </a:xfrm>
          <a:prstGeom prst="rect">
            <a:avLst/>
          </a:prstGeom>
        </p:spPr>
      </p:pic>
      <p:pic>
        <p:nvPicPr>
          <p:cNvPr id="51" name="Graphic 50" descr="Caret Up with solid fill">
            <a:extLst>
              <a:ext uri="{FF2B5EF4-FFF2-40B4-BE49-F238E27FC236}">
                <a16:creationId xmlns:a16="http://schemas.microsoft.com/office/drawing/2014/main" id="{330B6D3A-247C-4325-8AAA-09906665DC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045" y="4676085"/>
            <a:ext cx="392341" cy="392341"/>
          </a:xfrm>
          <a:prstGeom prst="rect">
            <a:avLst/>
          </a:prstGeom>
        </p:spPr>
      </p:pic>
      <p:pic>
        <p:nvPicPr>
          <p:cNvPr id="54" name="Graphic 53" descr="Caret Up with solid fill">
            <a:extLst>
              <a:ext uri="{FF2B5EF4-FFF2-40B4-BE49-F238E27FC236}">
                <a16:creationId xmlns:a16="http://schemas.microsoft.com/office/drawing/2014/main" id="{C3C6DF5A-C3EF-4188-BDF2-A35587218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048318" y="5359905"/>
            <a:ext cx="392341" cy="392341"/>
          </a:xfrm>
          <a:prstGeom prst="rect">
            <a:avLst/>
          </a:prstGeom>
        </p:spPr>
      </p:pic>
    </p:spTree>
    <p:extLst>
      <p:ext uri="{BB962C8B-B14F-4D97-AF65-F5344CB8AC3E}">
        <p14:creationId xmlns:p14="http://schemas.microsoft.com/office/powerpoint/2010/main" val="1052447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1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childTnLst>
                          </p:cTn>
                        </p:par>
                        <p:par>
                          <p:cTn id="13" fill="hold">
                            <p:stCondLst>
                              <p:cond delay="1100"/>
                            </p:stCondLst>
                            <p:childTnLst>
                              <p:par>
                                <p:cTn id="14" presetID="2" presetClass="entr" presetSubtype="4" accel="50000" decel="5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ppt_x"/>
                                          </p:val>
                                        </p:tav>
                                        <p:tav tm="100000">
                                          <p:val>
                                            <p:strVal val="#ppt_x"/>
                                          </p:val>
                                        </p:tav>
                                      </p:tavLst>
                                    </p:anim>
                                    <p:anim calcmode="lin" valueType="num">
                                      <p:cBhvr additive="base">
                                        <p:cTn id="17"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1">
                                            <p:txEl>
                                              <p:pRg st="8" end="8"/>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1">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B9359-5B8D-42D8-8D71-381018F24C77}"/>
              </a:ext>
            </a:extLst>
          </p:cNvPr>
          <p:cNvPicPr>
            <a:picLocks noChangeAspect="1"/>
          </p:cNvPicPr>
          <p:nvPr/>
        </p:nvPicPr>
        <p:blipFill rotWithShape="1">
          <a:blip r:embed="rId2"/>
          <a:srcRect l="4818" t="13929" r="11068" b="15870"/>
          <a:stretch/>
        </p:blipFill>
        <p:spPr>
          <a:xfrm>
            <a:off x="0" y="1"/>
            <a:ext cx="12192000" cy="6857999"/>
          </a:xfrm>
          <a:prstGeom prst="rect">
            <a:avLst/>
          </a:prstGeom>
          <a:effectLst>
            <a:outerShdw blurRad="8729" dist="50800" sx="1000" sy="1000" algn="ctr" rotWithShape="0">
              <a:srgbClr val="000000"/>
            </a:outerShdw>
          </a:effectLst>
        </p:spPr>
      </p:pic>
      <p:sp>
        <p:nvSpPr>
          <p:cNvPr id="32" name="Rectangle: Rounded Corners 31">
            <a:extLst>
              <a:ext uri="{FF2B5EF4-FFF2-40B4-BE49-F238E27FC236}">
                <a16:creationId xmlns:a16="http://schemas.microsoft.com/office/drawing/2014/main" id="{2339F55E-8271-44A8-9A4D-C147BF3DAAF7}"/>
              </a:ext>
            </a:extLst>
          </p:cNvPr>
          <p:cNvSpPr/>
          <p:nvPr/>
        </p:nvSpPr>
        <p:spPr>
          <a:xfrm>
            <a:off x="8779677" y="739604"/>
            <a:ext cx="435761" cy="85940"/>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Rectangle: Rounded Corners 32">
            <a:extLst>
              <a:ext uri="{FF2B5EF4-FFF2-40B4-BE49-F238E27FC236}">
                <a16:creationId xmlns:a16="http://schemas.microsoft.com/office/drawing/2014/main" id="{C85AB455-ACDC-44AA-9323-422663851A56}"/>
              </a:ext>
            </a:extLst>
          </p:cNvPr>
          <p:cNvSpPr/>
          <p:nvPr/>
        </p:nvSpPr>
        <p:spPr>
          <a:xfrm>
            <a:off x="8779678" y="847434"/>
            <a:ext cx="363677" cy="85941"/>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Rectangle: Rounded Corners 33">
            <a:extLst>
              <a:ext uri="{FF2B5EF4-FFF2-40B4-BE49-F238E27FC236}">
                <a16:creationId xmlns:a16="http://schemas.microsoft.com/office/drawing/2014/main" id="{729E52D0-2237-453D-986B-28EE69161E29}"/>
              </a:ext>
            </a:extLst>
          </p:cNvPr>
          <p:cNvSpPr/>
          <p:nvPr/>
        </p:nvSpPr>
        <p:spPr>
          <a:xfrm>
            <a:off x="8779678" y="955265"/>
            <a:ext cx="285465" cy="90169"/>
          </a:xfrm>
          <a:prstGeom prst="roundRect">
            <a:avLst>
              <a:gd name="adj" fmla="val 50000"/>
            </a:avLst>
          </a:prstGeom>
          <a:solidFill>
            <a:srgbClr val="B499EB"/>
          </a:solidFill>
          <a:ln>
            <a:noFill/>
          </a:ln>
          <a:effectLst>
            <a:outerShdw blurRad="50800" dist="38100" dir="5400000" algn="ctr" rotWithShape="0">
              <a:schemeClr val="tx1">
                <a:lumMod val="50000"/>
                <a:lumOff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7" name="Picture 36">
            <a:extLst>
              <a:ext uri="{FF2B5EF4-FFF2-40B4-BE49-F238E27FC236}">
                <a16:creationId xmlns:a16="http://schemas.microsoft.com/office/drawing/2014/main" id="{F4D43D9A-CA01-4EA3-9C34-9479F0A7004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brightnessContrast contrast="40000"/>
                    </a14:imgEffect>
                  </a14:imgLayer>
                </a14:imgProps>
              </a:ext>
            </a:extLst>
          </a:blip>
          <a:srcRect l="32603" t="5921" r="31495" b="7039"/>
          <a:stretch/>
        </p:blipFill>
        <p:spPr>
          <a:xfrm>
            <a:off x="182879" y="224986"/>
            <a:ext cx="11914385" cy="6336452"/>
          </a:xfrm>
          <a:prstGeom prst="roundRect">
            <a:avLst>
              <a:gd name="adj" fmla="val 7958"/>
            </a:avLst>
          </a:prstGeom>
          <a:noFill/>
          <a:ln>
            <a:noFill/>
          </a:ln>
          <a:effectLst>
            <a:outerShdw blurRad="635000" dist="215900" dir="7200000" algn="ctr" rotWithShape="0">
              <a:schemeClr val="tx1">
                <a:lumMod val="50000"/>
                <a:lumOff val="50000"/>
                <a:alpha val="43000"/>
              </a:schemeClr>
            </a:outerShdw>
          </a:effectLst>
        </p:spPr>
      </p:pic>
      <p:grpSp>
        <p:nvGrpSpPr>
          <p:cNvPr id="29" name="Group 28">
            <a:extLst>
              <a:ext uri="{FF2B5EF4-FFF2-40B4-BE49-F238E27FC236}">
                <a16:creationId xmlns:a16="http://schemas.microsoft.com/office/drawing/2014/main" id="{55E4323D-247B-411F-A013-2DB77AD4187E}"/>
              </a:ext>
            </a:extLst>
          </p:cNvPr>
          <p:cNvGrpSpPr/>
          <p:nvPr/>
        </p:nvGrpSpPr>
        <p:grpSpPr>
          <a:xfrm>
            <a:off x="2848158" y="748385"/>
            <a:ext cx="6189546" cy="571465"/>
            <a:chOff x="1588770" y="5753100"/>
            <a:chExt cx="1432560" cy="441960"/>
          </a:xfrm>
          <a:gradFill>
            <a:gsLst>
              <a:gs pos="0">
                <a:srgbClr val="C570EC"/>
              </a:gs>
              <a:gs pos="50000">
                <a:srgbClr val="C371EB"/>
              </a:gs>
              <a:gs pos="100000">
                <a:srgbClr val="A577D7"/>
              </a:gs>
            </a:gsLst>
            <a:lin ang="10800000" scaled="1"/>
          </a:gradFill>
          <a:effectLst/>
        </p:grpSpPr>
        <p:sp>
          <p:nvSpPr>
            <p:cNvPr id="30" name="Rectangle: Rounded Corners 29">
              <a:extLst>
                <a:ext uri="{FF2B5EF4-FFF2-40B4-BE49-F238E27FC236}">
                  <a16:creationId xmlns:a16="http://schemas.microsoft.com/office/drawing/2014/main" id="{043C6556-1668-4531-A09F-0D3BCDF98110}"/>
                </a:ext>
              </a:extLst>
            </p:cNvPr>
            <p:cNvSpPr/>
            <p:nvPr/>
          </p:nvSpPr>
          <p:spPr>
            <a:xfrm>
              <a:off x="1588770" y="5753100"/>
              <a:ext cx="1432560" cy="441960"/>
            </a:xfrm>
            <a:prstGeom prst="roundRect">
              <a:avLst>
                <a:gd name="adj" fmla="val 413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b="1" dirty="0">
                <a:solidFill>
                  <a:srgbClr val="7030A0"/>
                </a:solidFill>
                <a:latin typeface="Century Gothic" panose="020B0502020202020204" pitchFamily="34" charset="0"/>
              </a:endParaRPr>
            </a:p>
          </p:txBody>
        </p:sp>
        <p:sp>
          <p:nvSpPr>
            <p:cNvPr id="31" name="TextBox 30">
              <a:extLst>
                <a:ext uri="{FF2B5EF4-FFF2-40B4-BE49-F238E27FC236}">
                  <a16:creationId xmlns:a16="http://schemas.microsoft.com/office/drawing/2014/main" id="{524729FF-5C4E-4225-996B-384CF8B11A6E}"/>
                </a:ext>
              </a:extLst>
            </p:cNvPr>
            <p:cNvSpPr txBox="1"/>
            <p:nvPr/>
          </p:nvSpPr>
          <p:spPr>
            <a:xfrm>
              <a:off x="1719345" y="5822482"/>
              <a:ext cx="1192883" cy="285634"/>
            </a:xfrm>
            <a:prstGeom prst="rect">
              <a:avLst/>
            </a:prstGeom>
            <a:grpFill/>
          </p:spPr>
          <p:txBody>
            <a:bodyPr wrap="square">
              <a:spAutoFit/>
            </a:bodyPr>
            <a:lstStyle/>
            <a:p>
              <a:pPr algn="ctr"/>
              <a:r>
                <a:rPr lang="en-MY" b="1" dirty="0">
                  <a:solidFill>
                    <a:schemeClr val="bg1"/>
                  </a:solidFill>
                  <a:latin typeface="Century Gothic" panose="020B0502020202020204" pitchFamily="34" charset="0"/>
                </a:rPr>
                <a:t>Binary Tree</a:t>
              </a:r>
              <a:endParaRPr lang="en-MY" dirty="0">
                <a:solidFill>
                  <a:schemeClr val="bg1"/>
                </a:solidFill>
              </a:endParaRPr>
            </a:p>
          </p:txBody>
        </p:sp>
      </p:grpSp>
      <p:sp>
        <p:nvSpPr>
          <p:cNvPr id="38" name="Rectangle: Rounded Corners 37">
            <a:extLst>
              <a:ext uri="{FF2B5EF4-FFF2-40B4-BE49-F238E27FC236}">
                <a16:creationId xmlns:a16="http://schemas.microsoft.com/office/drawing/2014/main" id="{009B04E9-2F6F-4FA6-89CA-E824E5DEC9D0}"/>
              </a:ext>
            </a:extLst>
          </p:cNvPr>
          <p:cNvSpPr/>
          <p:nvPr/>
        </p:nvSpPr>
        <p:spPr>
          <a:xfrm>
            <a:off x="4447517" y="12548400"/>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39" name="Rectangle: Rounded Corners 38">
            <a:extLst>
              <a:ext uri="{FF2B5EF4-FFF2-40B4-BE49-F238E27FC236}">
                <a16:creationId xmlns:a16="http://schemas.microsoft.com/office/drawing/2014/main" id="{5632A2E7-3938-4DF9-A687-28D04014359A}"/>
              </a:ext>
            </a:extLst>
          </p:cNvPr>
          <p:cNvSpPr/>
          <p:nvPr/>
        </p:nvSpPr>
        <p:spPr>
          <a:xfrm>
            <a:off x="4449952" y="17271234"/>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0" name="Rectangle: Rounded Corners 39">
            <a:extLst>
              <a:ext uri="{FF2B5EF4-FFF2-40B4-BE49-F238E27FC236}">
                <a16:creationId xmlns:a16="http://schemas.microsoft.com/office/drawing/2014/main" id="{92A8E508-9BC4-4030-9F9D-E06070E1230F}"/>
              </a:ext>
            </a:extLst>
          </p:cNvPr>
          <p:cNvSpPr/>
          <p:nvPr/>
        </p:nvSpPr>
        <p:spPr>
          <a:xfrm>
            <a:off x="4447517" y="8621979"/>
            <a:ext cx="3851109" cy="1157430"/>
          </a:xfrm>
          <a:prstGeom prst="roundRect">
            <a:avLst>
              <a:gd name="adj" fmla="val 27580"/>
            </a:avLst>
          </a:prstGeom>
          <a:gradFill>
            <a:gsLst>
              <a:gs pos="0">
                <a:srgbClr val="C570EC"/>
              </a:gs>
              <a:gs pos="50000">
                <a:srgbClr val="C371EB"/>
              </a:gs>
              <a:gs pos="100000">
                <a:srgbClr val="A577D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b="1" dirty="0">
                <a:solidFill>
                  <a:schemeClr val="bg1"/>
                </a:solidFill>
                <a:latin typeface="Century Gothic" panose="020B0502020202020204" pitchFamily="34" charset="0"/>
              </a:rPr>
              <a:t>Lately I really like to do this glass look. Matching modern UI look </a:t>
            </a:r>
          </a:p>
        </p:txBody>
      </p:sp>
      <p:sp>
        <p:nvSpPr>
          <p:cNvPr id="41" name="TextBox 40">
            <a:extLst>
              <a:ext uri="{FF2B5EF4-FFF2-40B4-BE49-F238E27FC236}">
                <a16:creationId xmlns:a16="http://schemas.microsoft.com/office/drawing/2014/main" id="{09B22B0A-386C-4A84-8AF7-7D8F7AF0403C}"/>
              </a:ext>
            </a:extLst>
          </p:cNvPr>
          <p:cNvSpPr txBox="1"/>
          <p:nvPr/>
        </p:nvSpPr>
        <p:spPr>
          <a:xfrm>
            <a:off x="561093" y="1948390"/>
            <a:ext cx="5716737" cy="4154984"/>
          </a:xfrm>
          <a:prstGeom prst="rect">
            <a:avLst/>
          </a:prstGeom>
          <a:noFill/>
        </p:spPr>
        <p:txBody>
          <a:bodyPr wrap="square" rtlCol="0">
            <a:spAutoFit/>
          </a:bodyPr>
          <a:lstStyle/>
          <a:p>
            <a:r>
              <a:rPr lang="en-US" sz="2400" dirty="0">
                <a:latin typeface="Century Gothic" panose="020B0502020202020204" pitchFamily="34" charset="0"/>
                <a:cs typeface="Calibri" panose="020F0502020204030204"/>
              </a:rPr>
              <a:t>A binary tree is a tree in which no node can have more than two children. </a:t>
            </a:r>
          </a:p>
          <a:p>
            <a:r>
              <a:rPr lang="en-US" sz="2400" dirty="0">
                <a:latin typeface="Century Gothic" panose="020B0502020202020204" pitchFamily="34" charset="0"/>
                <a:ea typeface="+mn-lt"/>
                <a:cs typeface="+mn-lt"/>
              </a:rPr>
              <a:t>Simple but powerful </a:t>
            </a:r>
          </a:p>
          <a:p>
            <a:r>
              <a:rPr lang="en-US" sz="2400" dirty="0">
                <a:latin typeface="Century Gothic" panose="020B0502020202020204" pitchFamily="34" charset="0"/>
                <a:ea typeface="+mn-lt"/>
                <a:cs typeface="+mn-lt"/>
              </a:rPr>
              <a:t>Used in computer science for various applications, such as searching, sorting, and representing hierarchical structures. </a:t>
            </a:r>
          </a:p>
          <a:p>
            <a:r>
              <a:rPr lang="en-US" sz="2400" dirty="0">
                <a:latin typeface="Century Gothic" panose="020B0502020202020204" pitchFamily="34" charset="0"/>
                <a:ea typeface="+mn-lt"/>
                <a:cs typeface="+mn-lt"/>
              </a:rPr>
              <a:t>They can also be used to implement other data structures, such as binary heaps and binary search trees.</a:t>
            </a:r>
            <a:endParaRPr lang="en-US" sz="2400" dirty="0">
              <a:latin typeface="Century Gothic" panose="020B0502020202020204" pitchFamily="34" charset="0"/>
              <a:cs typeface="Calibri" panose="020F0502020204030204"/>
            </a:endParaRPr>
          </a:p>
        </p:txBody>
      </p:sp>
      <p:sp>
        <p:nvSpPr>
          <p:cNvPr id="47" name="Rectangle: Rounded Corners 46">
            <a:extLst>
              <a:ext uri="{FF2B5EF4-FFF2-40B4-BE49-F238E27FC236}">
                <a16:creationId xmlns:a16="http://schemas.microsoft.com/office/drawing/2014/main" id="{EF8A7AB2-47AE-446B-927C-E20763580EB5}"/>
              </a:ext>
            </a:extLst>
          </p:cNvPr>
          <p:cNvSpPr/>
          <p:nvPr/>
        </p:nvSpPr>
        <p:spPr>
          <a:xfrm>
            <a:off x="5599173" y="542713"/>
            <a:ext cx="678657" cy="73695"/>
          </a:xfrm>
          <a:prstGeom prst="roundRect">
            <a:avLst>
              <a:gd name="adj" fmla="val 50000"/>
            </a:avLst>
          </a:prstGeom>
          <a:solidFill>
            <a:srgbClr val="A77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Rectangle: Rounded Corners 42">
            <a:extLst>
              <a:ext uri="{FF2B5EF4-FFF2-40B4-BE49-F238E27FC236}">
                <a16:creationId xmlns:a16="http://schemas.microsoft.com/office/drawing/2014/main" id="{66B1B172-0B75-4DB3-9549-1209994A3257}"/>
              </a:ext>
            </a:extLst>
          </p:cNvPr>
          <p:cNvSpPr/>
          <p:nvPr/>
        </p:nvSpPr>
        <p:spPr>
          <a:xfrm>
            <a:off x="-543558" y="465558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Rectangle: Rounded Corners 47">
            <a:extLst>
              <a:ext uri="{FF2B5EF4-FFF2-40B4-BE49-F238E27FC236}">
                <a16:creationId xmlns:a16="http://schemas.microsoft.com/office/drawing/2014/main" id="{538F4F76-9815-4DC1-BEFA-1BC1C1A48C6B}"/>
              </a:ext>
            </a:extLst>
          </p:cNvPr>
          <p:cNvSpPr/>
          <p:nvPr/>
        </p:nvSpPr>
        <p:spPr>
          <a:xfrm>
            <a:off x="-1087831" y="5320609"/>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Rectangle: Rounded Corners 48">
            <a:extLst>
              <a:ext uri="{FF2B5EF4-FFF2-40B4-BE49-F238E27FC236}">
                <a16:creationId xmlns:a16="http://schemas.microsoft.com/office/drawing/2014/main" id="{F9A8CB86-7D28-474A-9A9A-FF22E8B275A7}"/>
              </a:ext>
            </a:extLst>
          </p:cNvPr>
          <p:cNvSpPr/>
          <p:nvPr/>
        </p:nvSpPr>
        <p:spPr>
          <a:xfrm>
            <a:off x="-1646055" y="6008790"/>
            <a:ext cx="471367" cy="449125"/>
          </a:xfrm>
          <a:prstGeom prst="roundRect">
            <a:avLst>
              <a:gd name="adj" fmla="val 50000"/>
            </a:avLst>
          </a:prstGeom>
          <a:solidFill>
            <a:srgbClr val="E7D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0" name="Graphic 49" descr="Home with solid fill">
            <a:extLst>
              <a:ext uri="{FF2B5EF4-FFF2-40B4-BE49-F238E27FC236}">
                <a16:creationId xmlns:a16="http://schemas.microsoft.com/office/drawing/2014/main" id="{4BA21E83-C78E-448C-8F7F-AB4108A67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0616" y="6053701"/>
            <a:ext cx="320489" cy="320489"/>
          </a:xfrm>
          <a:prstGeom prst="rect">
            <a:avLst/>
          </a:prstGeom>
        </p:spPr>
      </p:pic>
      <p:pic>
        <p:nvPicPr>
          <p:cNvPr id="51" name="Graphic 50" descr="Caret Up with solid fill">
            <a:extLst>
              <a:ext uri="{FF2B5EF4-FFF2-40B4-BE49-F238E27FC236}">
                <a16:creationId xmlns:a16="http://schemas.microsoft.com/office/drawing/2014/main" id="{330B6D3A-247C-4325-8AAA-09906665DC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045" y="4676085"/>
            <a:ext cx="392341" cy="392341"/>
          </a:xfrm>
          <a:prstGeom prst="rect">
            <a:avLst/>
          </a:prstGeom>
        </p:spPr>
      </p:pic>
      <p:pic>
        <p:nvPicPr>
          <p:cNvPr id="54" name="Graphic 53" descr="Caret Up with solid fill">
            <a:extLst>
              <a:ext uri="{FF2B5EF4-FFF2-40B4-BE49-F238E27FC236}">
                <a16:creationId xmlns:a16="http://schemas.microsoft.com/office/drawing/2014/main" id="{C3C6DF5A-C3EF-4188-BDF2-A355872188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1048318" y="5359905"/>
            <a:ext cx="392341" cy="392341"/>
          </a:xfrm>
          <a:prstGeom prst="rect">
            <a:avLst/>
          </a:prstGeom>
        </p:spPr>
      </p:pic>
      <p:pic>
        <p:nvPicPr>
          <p:cNvPr id="2" name="Picture 11" descr="Diagram, schematic&#10;&#10;Description automatically generated">
            <a:extLst>
              <a:ext uri="{FF2B5EF4-FFF2-40B4-BE49-F238E27FC236}">
                <a16:creationId xmlns:a16="http://schemas.microsoft.com/office/drawing/2014/main" id="{C3B717BE-6709-CFC5-413E-42F6F83D77F6}"/>
              </a:ext>
            </a:extLst>
          </p:cNvPr>
          <p:cNvPicPr>
            <a:picLocks noChangeAspect="1"/>
          </p:cNvPicPr>
          <p:nvPr/>
        </p:nvPicPr>
        <p:blipFill>
          <a:blip r:embed="rId9"/>
          <a:stretch>
            <a:fillRect/>
          </a:stretch>
        </p:blipFill>
        <p:spPr>
          <a:xfrm>
            <a:off x="6096000" y="1874429"/>
            <a:ext cx="6007306" cy="3694492"/>
          </a:xfrm>
          <a:prstGeom prst="rect">
            <a:avLst/>
          </a:prstGeom>
        </p:spPr>
      </p:pic>
    </p:spTree>
    <p:extLst>
      <p:ext uri="{BB962C8B-B14F-4D97-AF65-F5344CB8AC3E}">
        <p14:creationId xmlns:p14="http://schemas.microsoft.com/office/powerpoint/2010/main" val="373535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10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1000" fill="hold"/>
                                        <p:tgtEl>
                                          <p:spTgt spid="47"/>
                                        </p:tgtEl>
                                        <p:attrNameLst>
                                          <p:attrName>ppt_x</p:attrName>
                                        </p:attrNameLst>
                                      </p:cBhvr>
                                      <p:tavLst>
                                        <p:tav tm="0">
                                          <p:val>
                                            <p:strVal val="#ppt_x"/>
                                          </p:val>
                                        </p:tav>
                                        <p:tav tm="100000">
                                          <p:val>
                                            <p:strVal val="#ppt_x"/>
                                          </p:val>
                                        </p:tav>
                                      </p:tavLst>
                                    </p:anim>
                                    <p:anim calcmode="lin" valueType="num">
                                      <p:cBhvr additive="base">
                                        <p:cTn id="12" dur="1000" fill="hold"/>
                                        <p:tgtEl>
                                          <p:spTgt spid="47"/>
                                        </p:tgtEl>
                                        <p:attrNameLst>
                                          <p:attrName>ppt_y</p:attrName>
                                        </p:attrNameLst>
                                      </p:cBhvr>
                                      <p:tavLst>
                                        <p:tav tm="0">
                                          <p:val>
                                            <p:strVal val="1+#ppt_h/2"/>
                                          </p:val>
                                        </p:tav>
                                        <p:tav tm="100000">
                                          <p:val>
                                            <p:strVal val="#ppt_y"/>
                                          </p:val>
                                        </p:tav>
                                      </p:tavLst>
                                    </p:anim>
                                  </p:childTnLst>
                                </p:cTn>
                              </p:par>
                            </p:childTnLst>
                          </p:cTn>
                        </p:par>
                        <p:par>
                          <p:cTn id="13" fill="hold">
                            <p:stCondLst>
                              <p:cond delay="1100"/>
                            </p:stCondLst>
                            <p:childTnLst>
                              <p:par>
                                <p:cTn id="14" presetID="2" presetClass="entr" presetSubtype="4" accel="50000" decel="5000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ppt_x"/>
                                          </p:val>
                                        </p:tav>
                                        <p:tav tm="100000">
                                          <p:val>
                                            <p:strVal val="#ppt_x"/>
                                          </p:val>
                                        </p:tav>
                                      </p:tavLst>
                                    </p:anim>
                                    <p:anim calcmode="lin" valueType="num">
                                      <p:cBhvr additive="base">
                                        <p:cTn id="17"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animBg="1"/>
    </p:bldLst>
  </p:timing>
</p:sld>
</file>

<file path=ppt/theme/theme1.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99D98C"/>
      </a:accent1>
      <a:accent2>
        <a:srgbClr val="FF924C"/>
      </a:accent2>
      <a:accent3>
        <a:srgbClr val="FFCA3A"/>
      </a:accent3>
      <a:accent4>
        <a:srgbClr val="8AC926"/>
      </a:accent4>
      <a:accent5>
        <a:srgbClr val="1982C4"/>
      </a:accent5>
      <a:accent6>
        <a:srgbClr val="6A4C93"/>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EEEEE">
            <a:alpha val="0"/>
          </a:srgbClr>
        </a:solidFill>
        <a:ln>
          <a:solidFill>
            <a:schemeClr val="bg1"/>
          </a:solidFill>
        </a:ln>
        <a:effectLst>
          <a:innerShdw blurRad="190500">
            <a:schemeClr val="bg1"/>
          </a:innerShdw>
        </a:effectLst>
      </a:spPr>
      <a:bodyPr wrap="square" lIns="0" tIns="0" rIns="0" bIns="0" rtlCol="0" anchor="ctr">
        <a:noAutofit/>
      </a:bodyPr>
      <a:lstStyle>
        <a:defPPr algn="ctr">
          <a:defRPr sz="1400" b="1" spc="300">
            <a:solidFill>
              <a:schemeClr val="bg1"/>
            </a:solidFill>
            <a:latin typeface="Montserrat ExtraBold" pitchFamily="2" charset="77"/>
          </a:defRPr>
        </a:defPPr>
      </a:lstStyle>
    </a:spDef>
  </a:objectDefaults>
  <a:extraClrSchemeLst/>
  <a:extLst>
    <a:ext uri="{05A4C25C-085E-4340-85A3-A5531E510DB2}">
      <thm15:themeFamily xmlns:thm15="http://schemas.microsoft.com/office/thememl/2012/main" name="Cinematic 3D Model Slides (Patreon)" id="{A8AA910F-BCB0-9449-BB08-61C72F632844}" vid="{C5A6EDB1-9177-A444-A7A6-159E37FF0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2_Office Theme</Template>
  <TotalTime>2103</TotalTime>
  <Words>4293</Words>
  <Application>Microsoft Macintosh PowerPoint</Application>
  <PresentationFormat>Widescreen</PresentationFormat>
  <Paragraphs>477</Paragraphs>
  <Slides>48</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Abadi Extra Light</vt:lpstr>
      <vt:lpstr>Arial</vt:lpstr>
      <vt:lpstr>Calibri</vt:lpstr>
      <vt:lpstr>Calibri Light</vt:lpstr>
      <vt:lpstr>Century Gothic</vt:lpstr>
      <vt:lpstr>Consolas</vt:lpstr>
      <vt:lpstr>Franklin Gothic Demi</vt:lpstr>
      <vt:lpstr>Montserrat</vt:lpstr>
      <vt:lpstr>Montserrat ExtraBold</vt:lpstr>
      <vt:lpstr>Roboto Bk</vt:lpstr>
      <vt:lpstr>urw-din</vt:lpstr>
      <vt:lpstr>Wingdings</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cp:revision>
  <dcterms:created xsi:type="dcterms:W3CDTF">2022-08-02T15:47:51Z</dcterms:created>
  <dcterms:modified xsi:type="dcterms:W3CDTF">2023-02-18T18:02:32Z</dcterms:modified>
</cp:coreProperties>
</file>